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76" r:id="rId1"/>
  </p:sldMasterIdLst>
  <p:notesMasterIdLst>
    <p:notesMasterId r:id="rId34"/>
  </p:notesMasterIdLst>
  <p:handoutMasterIdLst>
    <p:handoutMasterId r:id="rId35"/>
  </p:handoutMasterIdLst>
  <p:sldIdLst>
    <p:sldId id="315" r:id="rId2"/>
    <p:sldId id="355" r:id="rId3"/>
    <p:sldId id="356" r:id="rId4"/>
    <p:sldId id="352" r:id="rId5"/>
    <p:sldId id="316" r:id="rId6"/>
    <p:sldId id="364" r:id="rId7"/>
    <p:sldId id="366" r:id="rId8"/>
    <p:sldId id="365" r:id="rId9"/>
    <p:sldId id="369" r:id="rId10"/>
    <p:sldId id="347" r:id="rId11"/>
    <p:sldId id="339" r:id="rId12"/>
    <p:sldId id="344" r:id="rId13"/>
    <p:sldId id="319" r:id="rId14"/>
    <p:sldId id="345" r:id="rId15"/>
    <p:sldId id="346" r:id="rId16"/>
    <p:sldId id="320" r:id="rId17"/>
    <p:sldId id="338" r:id="rId18"/>
    <p:sldId id="333" r:id="rId19"/>
    <p:sldId id="348" r:id="rId20"/>
    <p:sldId id="322" r:id="rId21"/>
    <p:sldId id="349" r:id="rId22"/>
    <p:sldId id="340" r:id="rId23"/>
    <p:sldId id="354" r:id="rId24"/>
    <p:sldId id="350" r:id="rId25"/>
    <p:sldId id="341" r:id="rId26"/>
    <p:sldId id="351" r:id="rId27"/>
    <p:sldId id="358" r:id="rId28"/>
    <p:sldId id="360" r:id="rId29"/>
    <p:sldId id="362" r:id="rId30"/>
    <p:sldId id="325" r:id="rId31"/>
    <p:sldId id="335" r:id="rId32"/>
    <p:sldId id="363" r:id="rId3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1620" userDrawn="1">
          <p15:clr>
            <a:srgbClr val="A4A3A4"/>
          </p15:clr>
        </p15:guide>
        <p15:guide id="7" pos="5470">
          <p15:clr>
            <a:srgbClr val="A4A3A4"/>
          </p15:clr>
        </p15:guide>
        <p15:guide id="8" pos="28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5FF"/>
    <a:srgbClr val="FF7E79"/>
    <a:srgbClr val="00FA00"/>
    <a:srgbClr val="FD9208"/>
    <a:srgbClr val="F83308"/>
    <a:srgbClr val="0071C5"/>
    <a:srgbClr val="009FDF"/>
    <a:srgbClr val="F3D54E"/>
    <a:srgbClr val="F0CE3E"/>
    <a:srgbClr val="003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353" autoAdjust="0"/>
    <p:restoredTop sz="82325" autoAdjust="0"/>
  </p:normalViewPr>
  <p:slideViewPr>
    <p:cSldViewPr snapToGrid="0">
      <p:cViewPr>
        <p:scale>
          <a:sx n="89" d="100"/>
          <a:sy n="89" d="100"/>
        </p:scale>
        <p:origin x="584" y="624"/>
      </p:cViewPr>
      <p:guideLst>
        <p:guide orient="horz" pos="1620"/>
        <p:guide pos="5470"/>
        <p:guide pos="28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6" d="100"/>
        <a:sy n="86" d="100"/>
      </p:scale>
      <p:origin x="0" y="0"/>
    </p:cViewPr>
  </p:sorterViewPr>
  <p:notesViewPr>
    <p:cSldViewPr snapToGrid="0" showGuides="1">
      <p:cViewPr varScale="1">
        <p:scale>
          <a:sx n="63" d="100"/>
          <a:sy n="63" d="100"/>
        </p:scale>
        <p:origin x="2285"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CFD7B2-88A6-E34E-8EF8-CB0C7BA47ADD}" type="datetimeFigureOut">
              <a:rPr lang="en-US" smtClean="0">
                <a:latin typeface="Arial" panose="020B0604020202020204" pitchFamily="34" charset="0"/>
              </a:rPr>
              <a:pPr/>
              <a:t>6/20/16</a:t>
            </a:fld>
            <a:endParaRPr lang="en-US">
              <a:latin typeface="Arial" panose="020B060402020202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6CFA4E-18EB-6D49-8DE2-7A74038C2C1C}" type="slidenum">
              <a:rPr lang="en-US" smtClean="0">
                <a:latin typeface="Arial" panose="020B0604020202020204" pitchFamily="34" charset="0"/>
              </a:rPr>
              <a:pPr/>
              <a:t>‹#›</a:t>
            </a:fld>
            <a:endParaRPr lang="en-US">
              <a:latin typeface="Arial" panose="020B0604020202020204" pitchFamily="34" charset="0"/>
            </a:endParaRPr>
          </a:p>
        </p:txBody>
      </p:sp>
    </p:spTree>
    <p:extLst>
      <p:ext uri="{BB962C8B-B14F-4D97-AF65-F5344CB8AC3E}">
        <p14:creationId xmlns:p14="http://schemas.microsoft.com/office/powerpoint/2010/main" val="912994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fld id="{ED7FC5FE-6F0D-D34A-8EE6-C95B4F5F4DC8}" type="datetimeFigureOut">
              <a:rPr lang="en-US" smtClean="0"/>
              <a:pPr/>
              <a:t>6/20/16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D61C8689-8455-3546-ADF9-3B7273760F66}" type="slidenum">
              <a:rPr lang="en-US" smtClean="0"/>
              <a:pPr/>
              <a:t>‹#›</a:t>
            </a:fld>
            <a:endParaRPr lang="en-US"/>
          </a:p>
        </p:txBody>
      </p:sp>
    </p:spTree>
    <p:extLst>
      <p:ext uri="{BB962C8B-B14F-4D97-AF65-F5344CB8AC3E}">
        <p14:creationId xmlns:p14="http://schemas.microsoft.com/office/powerpoint/2010/main" val="260842922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panose="020B0604020202020204" pitchFamily="34" charset="0"/>
        <a:ea typeface="+mn-ea"/>
        <a:cs typeface="+mn-cs"/>
      </a:defRPr>
    </a:lvl1pPr>
    <a:lvl2pPr marL="457200" algn="l" defTabSz="457200" rtl="0" eaLnBrk="1" latinLnBrk="0" hangingPunct="1">
      <a:defRPr sz="1200" kern="1200">
        <a:solidFill>
          <a:schemeClr val="tx1"/>
        </a:solidFill>
        <a:latin typeface="Arial" panose="020B0604020202020204" pitchFamily="34" charset="0"/>
        <a:ea typeface="+mn-ea"/>
        <a:cs typeface="+mn-cs"/>
      </a:defRPr>
    </a:lvl2pPr>
    <a:lvl3pPr marL="914400" algn="l" defTabSz="457200" rtl="0" eaLnBrk="1" latinLnBrk="0" hangingPunct="1">
      <a:defRPr sz="1200" kern="1200">
        <a:solidFill>
          <a:schemeClr val="tx1"/>
        </a:solidFill>
        <a:latin typeface="Arial" panose="020B0604020202020204" pitchFamily="34" charset="0"/>
        <a:ea typeface="+mn-ea"/>
        <a:cs typeface="+mn-cs"/>
      </a:defRPr>
    </a:lvl3pPr>
    <a:lvl4pPr marL="1371600" algn="l" defTabSz="457200" rtl="0" eaLnBrk="1" latinLnBrk="0" hangingPunct="1">
      <a:defRPr sz="1200" kern="1200">
        <a:solidFill>
          <a:schemeClr val="tx1"/>
        </a:solidFill>
        <a:latin typeface="Arial" panose="020B0604020202020204" pitchFamily="34" charset="0"/>
        <a:ea typeface="+mn-ea"/>
        <a:cs typeface="+mn-cs"/>
      </a:defRPr>
    </a:lvl4pPr>
    <a:lvl5pPr marL="1828800" algn="l" defTabSz="457200" rtl="0" eaLnBrk="1" latinLnBrk="0" hangingPunct="1">
      <a:defRPr sz="120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s://github.com/IntelLabs/Latte.jl"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a:t>
            </a:fld>
            <a:endParaRPr lang="en-US"/>
          </a:p>
        </p:txBody>
      </p:sp>
    </p:spTree>
    <p:extLst>
      <p:ext uri="{BB962C8B-B14F-4D97-AF65-F5344CB8AC3E}">
        <p14:creationId xmlns:p14="http://schemas.microsoft.com/office/powerpoint/2010/main" val="443022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10</a:t>
            </a:fld>
            <a:endParaRPr lang="en-US"/>
          </a:p>
        </p:txBody>
      </p:sp>
    </p:spTree>
    <p:extLst>
      <p:ext uri="{BB962C8B-B14F-4D97-AF65-F5344CB8AC3E}">
        <p14:creationId xmlns:p14="http://schemas.microsoft.com/office/powerpoint/2010/main" val="1083581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11</a:t>
            </a:fld>
            <a:endParaRPr lang="en-US"/>
          </a:p>
        </p:txBody>
      </p:sp>
    </p:spTree>
    <p:extLst>
      <p:ext uri="{BB962C8B-B14F-4D97-AF65-F5344CB8AC3E}">
        <p14:creationId xmlns:p14="http://schemas.microsoft.com/office/powerpoint/2010/main" val="1247452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5425" marR="0" lvl="1" indent="0" algn="l" defTabSz="457200" rtl="0" eaLnBrk="1" fontAlgn="auto" latinLnBrk="0" hangingPunct="1">
              <a:lnSpc>
                <a:spcPct val="100000"/>
              </a:lnSpc>
              <a:spcBef>
                <a:spcPts val="0"/>
              </a:spcBef>
              <a:spcAft>
                <a:spcPts val="0"/>
              </a:spcAft>
              <a:buClrTx/>
              <a:buSzTx/>
              <a:buFont typeface="Arial" charset="0"/>
              <a:buNone/>
              <a:tabLst/>
              <a:defRPr/>
            </a:pPr>
            <a:r>
              <a:rPr lang="en-US" sz="1200" dirty="0" smtClean="0">
                <a:ea typeface="Neo Sans Intel" charset="0"/>
                <a:cs typeface="Neo Sans Intel" charset="0"/>
              </a:rPr>
              <a:t>Neural Networks are constructed by creating collections of </a:t>
            </a:r>
            <a:r>
              <a:rPr lang="en-US" sz="1200" b="1" dirty="0" smtClean="0">
                <a:ea typeface="Neo Sans Intel" charset="0"/>
                <a:cs typeface="Neo Sans Intel" charset="0"/>
              </a:rPr>
              <a:t>Neurons</a:t>
            </a:r>
            <a:r>
              <a:rPr lang="en-US" sz="1200" dirty="0" smtClean="0">
                <a:ea typeface="Neo Sans Intel" charset="0"/>
                <a:cs typeface="Neo Sans Intel" charset="0"/>
              </a:rPr>
              <a:t> called </a:t>
            </a:r>
            <a:r>
              <a:rPr lang="en-US" sz="1200" b="1" dirty="0" smtClean="0">
                <a:ea typeface="Neo Sans Intel" charset="0"/>
                <a:cs typeface="Neo Sans Intel" charset="0"/>
              </a:rPr>
              <a:t>Ensembles</a:t>
            </a:r>
            <a:r>
              <a:rPr lang="en-US" sz="1200" dirty="0" smtClean="0">
                <a:ea typeface="Neo Sans Intel" charset="0"/>
                <a:cs typeface="Neo Sans Intel" charset="0"/>
              </a:rPr>
              <a:t> and applying </a:t>
            </a:r>
            <a:r>
              <a:rPr lang="en-US" sz="1200" b="1" dirty="0" smtClean="0">
                <a:ea typeface="Neo Sans Intel" charset="0"/>
                <a:cs typeface="Neo Sans Intel" charset="0"/>
              </a:rPr>
              <a:t>Connections</a:t>
            </a:r>
            <a:r>
              <a:rPr lang="en-US" sz="1200" dirty="0" smtClean="0">
                <a:ea typeface="Neo Sans Intel" charset="0"/>
                <a:cs typeface="Neo Sans Intel" charset="0"/>
              </a:rPr>
              <a:t> between them</a:t>
            </a:r>
          </a:p>
          <a:p>
            <a:pPr marL="225425" lvl="1" indent="0">
              <a:buFont typeface="Arial" charset="0"/>
              <a:buNone/>
            </a:pPr>
            <a:endParaRPr lang="en-US" sz="1200" baseline="0" dirty="0" smtClean="0"/>
          </a:p>
          <a:p>
            <a:pPr marL="225425" lvl="1" indent="0">
              <a:buFont typeface="Arial" charset="0"/>
              <a:buNone/>
            </a:pPr>
            <a:endParaRPr lang="en-US" sz="1200" baseline="0" dirty="0" smtClean="0"/>
          </a:p>
          <a:p>
            <a:pPr marL="225425" lvl="1" indent="0">
              <a:buFont typeface="Arial" charset="0"/>
              <a:buNone/>
            </a:pPr>
            <a:r>
              <a:rPr lang="en-US" sz="1200" baseline="0" dirty="0" smtClean="0"/>
              <a:t>Julia</a:t>
            </a:r>
            <a:endParaRPr lang="en-US" sz="2000" dirty="0" smtClean="0"/>
          </a:p>
          <a:p>
            <a:pPr marL="568325" lvl="1" indent="-342900">
              <a:buFont typeface="Arial" charset="0"/>
              <a:buChar char="•"/>
            </a:pPr>
            <a:r>
              <a:rPr lang="en-US" sz="2000" dirty="0" smtClean="0"/>
              <a:t>Syntactically similar to </a:t>
            </a:r>
            <a:r>
              <a:rPr lang="en-US" sz="2000" dirty="0" err="1" smtClean="0"/>
              <a:t>Matlab</a:t>
            </a:r>
            <a:r>
              <a:rPr lang="en-US" sz="2000" dirty="0" smtClean="0"/>
              <a:t> and Python</a:t>
            </a:r>
            <a:endParaRPr lang="en-US" sz="1400" dirty="0" smtClean="0">
              <a:ea typeface="Neo Sans Intel" charset="0"/>
              <a:cs typeface="Neo Sans Intel" charset="0"/>
            </a:endParaRPr>
          </a:p>
        </p:txBody>
      </p:sp>
      <p:sp>
        <p:nvSpPr>
          <p:cNvPr id="4" name="Slide Number Placeholder 3"/>
          <p:cNvSpPr>
            <a:spLocks noGrp="1"/>
          </p:cNvSpPr>
          <p:nvPr>
            <p:ph type="sldNum" sz="quarter" idx="10"/>
          </p:nvPr>
        </p:nvSpPr>
        <p:spPr/>
        <p:txBody>
          <a:bodyPr/>
          <a:lstStyle/>
          <a:p>
            <a:fld id="{D61C8689-8455-3546-ADF9-3B7273760F66}" type="slidenum">
              <a:rPr lang="en-US" smtClean="0"/>
              <a:pPr/>
              <a:t>12</a:t>
            </a:fld>
            <a:endParaRPr lang="en-US"/>
          </a:p>
        </p:txBody>
      </p:sp>
    </p:spTree>
    <p:extLst>
      <p:ext uri="{BB962C8B-B14F-4D97-AF65-F5344CB8AC3E}">
        <p14:creationId xmlns:p14="http://schemas.microsoft.com/office/powerpoint/2010/main" val="628470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13</a:t>
            </a:fld>
            <a:endParaRPr lang="en-US"/>
          </a:p>
        </p:txBody>
      </p:sp>
    </p:spTree>
    <p:extLst>
      <p:ext uri="{BB962C8B-B14F-4D97-AF65-F5344CB8AC3E}">
        <p14:creationId xmlns:p14="http://schemas.microsoft.com/office/powerpoint/2010/main" val="2884384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ea typeface="Neo Sans Intel" charset="0"/>
                <a:cs typeface="Neo Sans Intel" charset="0"/>
              </a:rPr>
              <a:t>Bias is a vector so that it can be shared between different instances</a:t>
            </a: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14</a:t>
            </a:fld>
            <a:endParaRPr lang="en-US"/>
          </a:p>
        </p:txBody>
      </p:sp>
    </p:spTree>
    <p:extLst>
      <p:ext uri="{BB962C8B-B14F-4D97-AF65-F5344CB8AC3E}">
        <p14:creationId xmlns:p14="http://schemas.microsoft.com/office/powerpoint/2010/main" val="114457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15</a:t>
            </a:fld>
            <a:endParaRPr lang="en-US"/>
          </a:p>
        </p:txBody>
      </p:sp>
    </p:spTree>
    <p:extLst>
      <p:ext uri="{BB962C8B-B14F-4D97-AF65-F5344CB8AC3E}">
        <p14:creationId xmlns:p14="http://schemas.microsoft.com/office/powerpoint/2010/main" val="1671745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16</a:t>
            </a:fld>
            <a:endParaRPr lang="en-US"/>
          </a:p>
        </p:txBody>
      </p:sp>
    </p:spTree>
    <p:extLst>
      <p:ext uri="{BB962C8B-B14F-4D97-AF65-F5344CB8AC3E}">
        <p14:creationId xmlns:p14="http://schemas.microsoft.com/office/powerpoint/2010/main" val="3924956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ea typeface="Neo Sans Intel" charset="0"/>
                <a:cs typeface="Neo Sans Intel" charset="0"/>
              </a:rPr>
              <a:t>Given the index of a neuron in the </a:t>
            </a:r>
            <a:r>
              <a:rPr lang="en-US" sz="1200" i="1" dirty="0" smtClean="0">
                <a:ea typeface="Neo Sans Intel" charset="0"/>
                <a:cs typeface="Neo Sans Intel" charset="0"/>
              </a:rPr>
              <a:t>sink </a:t>
            </a:r>
            <a:r>
              <a:rPr lang="en-US" sz="1200" dirty="0" smtClean="0">
                <a:ea typeface="Neo Sans Intel" charset="0"/>
                <a:cs typeface="Neo Sans Intel" charset="0"/>
              </a:rPr>
              <a:t>the mapping function returns a range of indices of connected neurons in the </a:t>
            </a:r>
            <a:r>
              <a:rPr lang="en-US" sz="1200" i="1" dirty="0" smtClean="0">
                <a:ea typeface="Neo Sans Intel" charset="0"/>
                <a:cs typeface="Neo Sans Intel" charset="0"/>
              </a:rPr>
              <a:t>source</a:t>
            </a:r>
            <a:endParaRPr lang="en-US" sz="1200" dirty="0" smtClean="0">
              <a:ea typeface="Neo Sans Intel" charset="0"/>
              <a:cs typeface="Neo Sans Intel" charset="0"/>
            </a:endParaRP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17</a:t>
            </a:fld>
            <a:endParaRPr lang="en-US"/>
          </a:p>
        </p:txBody>
      </p:sp>
    </p:spTree>
    <p:extLst>
      <p:ext uri="{BB962C8B-B14F-4D97-AF65-F5344CB8AC3E}">
        <p14:creationId xmlns:p14="http://schemas.microsoft.com/office/powerpoint/2010/main" val="1398506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18</a:t>
            </a:fld>
            <a:endParaRPr lang="en-US"/>
          </a:p>
        </p:txBody>
      </p:sp>
    </p:spTree>
    <p:extLst>
      <p:ext uri="{BB962C8B-B14F-4D97-AF65-F5344CB8AC3E}">
        <p14:creationId xmlns:p14="http://schemas.microsoft.com/office/powerpoint/2010/main" val="55445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19</a:t>
            </a:fld>
            <a:endParaRPr lang="en-US"/>
          </a:p>
        </p:txBody>
      </p:sp>
    </p:spTree>
    <p:extLst>
      <p:ext uri="{BB962C8B-B14F-4D97-AF65-F5344CB8AC3E}">
        <p14:creationId xmlns:p14="http://schemas.microsoft.com/office/powerpoint/2010/main" val="1552975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Amazon echo</a:t>
            </a:r>
          </a:p>
          <a:p>
            <a:r>
              <a:rPr lang="en-US" dirty="0" smtClean="0"/>
              <a:t>Apple </a:t>
            </a:r>
            <a:r>
              <a:rPr lang="en-US" dirty="0" err="1" smtClean="0"/>
              <a:t>siri</a:t>
            </a:r>
            <a:endParaRPr lang="en-US" dirty="0" smtClean="0"/>
          </a:p>
          <a:p>
            <a:r>
              <a:rPr lang="en-US" dirty="0" smtClean="0"/>
              <a:t>Amazon</a:t>
            </a:r>
            <a:r>
              <a:rPr lang="en-US" baseline="0" dirty="0" smtClean="0"/>
              <a:t> </a:t>
            </a:r>
            <a:r>
              <a:rPr lang="en-US" baseline="0" dirty="0" err="1" smtClean="0"/>
              <a:t>bing</a:t>
            </a:r>
            <a:endParaRPr lang="en-US" baseline="0" dirty="0" smtClean="0"/>
          </a:p>
          <a:p>
            <a:r>
              <a:rPr lang="en-US" baseline="0" dirty="0" smtClean="0"/>
              <a:t>Board games</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a:t>
            </a:fld>
            <a:endParaRPr lang="en-US"/>
          </a:p>
        </p:txBody>
      </p:sp>
    </p:spTree>
    <p:extLst>
      <p:ext uri="{BB962C8B-B14F-4D97-AF65-F5344CB8AC3E}">
        <p14:creationId xmlns:p14="http://schemas.microsoft.com/office/powerpoint/2010/main" val="636784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1175" lvl="1" indent="-285750"/>
            <a:r>
              <a:rPr lang="en-US" dirty="0" smtClean="0">
                <a:ea typeface="Neo Sans Intel" charset="0"/>
                <a:cs typeface="Consolas" panose="020B0609020204030204" pitchFamily="49" charset="0"/>
              </a:rPr>
              <a:t>The DFG is internally stored implicitly using mapping functions</a:t>
            </a:r>
          </a:p>
          <a:p>
            <a:pPr marL="511175" lvl="1" indent="-285750"/>
            <a:r>
              <a:rPr lang="en-US" dirty="0" smtClean="0">
                <a:ea typeface="Neo Sans Intel" charset="0"/>
                <a:cs typeface="Consolas" panose="020B0609020204030204" pitchFamily="49" charset="0"/>
              </a:rPr>
              <a:t>Ensembles provide a natural partitioning of the DFG</a:t>
            </a:r>
          </a:p>
          <a:p>
            <a:pPr marL="511175" lvl="1" indent="-285750"/>
            <a:endParaRPr lang="en-US" dirty="0" smtClean="0">
              <a:ea typeface="Neo Sans Intel" charset="0"/>
              <a:cs typeface="Consolas" panose="020B0609020204030204" pitchFamily="49" charset="0"/>
            </a:endParaRPr>
          </a:p>
          <a:p>
            <a:pPr marL="511175" lvl="1" indent="-285750"/>
            <a:r>
              <a:rPr lang="en-US" dirty="0" smtClean="0">
                <a:ea typeface="Neo Sans Intel" charset="0"/>
                <a:cs typeface="Consolas" panose="020B0609020204030204" pitchFamily="49" charset="0"/>
              </a:rPr>
              <a:t>Data-flow synthesis – emits code to copy data dependencies for an ensemble into a memory buffer</a:t>
            </a:r>
          </a:p>
          <a:p>
            <a:pPr marL="511175" lvl="1" indent="-285750"/>
            <a:r>
              <a:rPr lang="en-US" dirty="0" smtClean="0">
                <a:ea typeface="Neo Sans Intel" charset="0"/>
                <a:cs typeface="Consolas" panose="020B0609020204030204" pitchFamily="49" charset="0"/>
              </a:rPr>
              <a:t>Compute synthesis – transforms neuron forward/backward definitions and synthesizes loops to execute the computation of an ensemble</a:t>
            </a:r>
          </a:p>
          <a:p>
            <a:pPr marL="511175" lvl="1" indent="-285750"/>
            <a:endParaRPr lang="en-US" dirty="0" smtClean="0">
              <a:ea typeface="Neo Sans Intel" charset="0"/>
              <a:cs typeface="Consolas" panose="020B0609020204030204" pitchFamily="49" charset="0"/>
            </a:endParaRP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20</a:t>
            </a:fld>
            <a:endParaRPr lang="en-US"/>
          </a:p>
        </p:txBody>
      </p:sp>
    </p:spTree>
    <p:extLst>
      <p:ext uri="{BB962C8B-B14F-4D97-AF65-F5344CB8AC3E}">
        <p14:creationId xmlns:p14="http://schemas.microsoft.com/office/powerpoint/2010/main" val="3009585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ea typeface="Intel Clear" charset="0"/>
              <a:cs typeface="Intel Clear" charset="0"/>
            </a:endParaRPr>
          </a:p>
          <a:p>
            <a:pPr marL="511175" lvl="1" indent="-285750"/>
            <a:endParaRPr lang="en-US" dirty="0" smtClean="0">
              <a:ea typeface="Neo Sans Intel"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fld id="{D61C8689-8455-3546-ADF9-3B7273760F66}" type="slidenum">
              <a:rPr lang="en-US" smtClean="0"/>
              <a:pPr/>
              <a:t>21</a:t>
            </a:fld>
            <a:endParaRPr lang="en-US"/>
          </a:p>
        </p:txBody>
      </p:sp>
    </p:spTree>
    <p:extLst>
      <p:ext uri="{BB962C8B-B14F-4D97-AF65-F5344CB8AC3E}">
        <p14:creationId xmlns:p14="http://schemas.microsoft.com/office/powerpoint/2010/main" val="917905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22</a:t>
            </a:fld>
            <a:endParaRPr lang="en-US"/>
          </a:p>
        </p:txBody>
      </p:sp>
    </p:spTree>
    <p:extLst>
      <p:ext uri="{BB962C8B-B14F-4D97-AF65-F5344CB8AC3E}">
        <p14:creationId xmlns:p14="http://schemas.microsoft.com/office/powerpoint/2010/main" val="1461997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a:p>
            <a:endParaRPr lang="en-US"/>
          </a:p>
        </p:txBody>
      </p:sp>
      <p:sp>
        <p:nvSpPr>
          <p:cNvPr id="4" name="Slide Number Placeholder 3"/>
          <p:cNvSpPr>
            <a:spLocks noGrp="1"/>
          </p:cNvSpPr>
          <p:nvPr>
            <p:ph type="sldNum" sz="quarter" idx="10"/>
          </p:nvPr>
        </p:nvSpPr>
        <p:spPr/>
        <p:txBody>
          <a:bodyPr/>
          <a:lstStyle/>
          <a:p>
            <a:fld id="{D61C8689-8455-3546-ADF9-3B7273760F66}" type="slidenum">
              <a:rPr lang="en-US" smtClean="0"/>
              <a:pPr/>
              <a:t>24</a:t>
            </a:fld>
            <a:endParaRPr lang="en-US"/>
          </a:p>
        </p:txBody>
      </p:sp>
    </p:spTree>
    <p:extLst>
      <p:ext uri="{BB962C8B-B14F-4D97-AF65-F5344CB8AC3E}">
        <p14:creationId xmlns:p14="http://schemas.microsoft.com/office/powerpoint/2010/main" val="1262813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ea typeface="Neo Sans Intel" charset="0"/>
                <a:cs typeface="Consolas" panose="020B0609020204030204" pitchFamily="49" charset="0"/>
              </a:rPr>
              <a:t>Overlaps communication with computation on the host</a:t>
            </a:r>
          </a:p>
          <a:p>
            <a:endParaRPr lang="en-US" dirty="0" smtClean="0"/>
          </a:p>
          <a:p>
            <a:pPr marL="568325" lvl="1" indent="-342900">
              <a:buFont typeface="Arial" charset="0"/>
              <a:buChar char="•"/>
            </a:pPr>
            <a:r>
              <a:rPr lang="en-US" sz="2000" dirty="0" smtClean="0">
                <a:ea typeface="Neo Sans Intel" charset="0"/>
                <a:cs typeface="Consolas" panose="020B0609020204030204" pitchFamily="49" charset="0"/>
              </a:rPr>
              <a:t>Runs an instance of the network on each node</a:t>
            </a:r>
          </a:p>
          <a:p>
            <a:pPr marL="568325" lvl="1" indent="-342900">
              <a:buFont typeface="Arial" charset="0"/>
              <a:buChar char="•"/>
            </a:pPr>
            <a:r>
              <a:rPr lang="en-US" sz="2000" dirty="0" smtClean="0">
                <a:ea typeface="Neo Sans Intel" charset="0"/>
                <a:cs typeface="Consolas" panose="020B0609020204030204" pitchFamily="49" charset="0"/>
              </a:rPr>
              <a:t>Uses </a:t>
            </a:r>
            <a:r>
              <a:rPr lang="en-US" sz="2000" dirty="0" err="1" smtClean="0">
                <a:ea typeface="Neo Sans Intel" charset="0"/>
                <a:cs typeface="Consolas" panose="020B0609020204030204" pitchFamily="49" charset="0"/>
              </a:rPr>
              <a:t>MPI_Iallreduce</a:t>
            </a:r>
            <a:r>
              <a:rPr lang="en-US" sz="2000" dirty="0" smtClean="0">
                <a:ea typeface="Neo Sans Intel" charset="0"/>
                <a:cs typeface="Consolas" panose="020B0609020204030204" pitchFamily="49" charset="0"/>
              </a:rPr>
              <a:t> to synchronize gradients</a:t>
            </a: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25</a:t>
            </a:fld>
            <a:endParaRPr lang="en-US"/>
          </a:p>
        </p:txBody>
      </p:sp>
    </p:spTree>
    <p:extLst>
      <p:ext uri="{BB962C8B-B14F-4D97-AF65-F5344CB8AC3E}">
        <p14:creationId xmlns:p14="http://schemas.microsoft.com/office/powerpoint/2010/main" val="199033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26</a:t>
            </a:fld>
            <a:endParaRPr lang="en-US"/>
          </a:p>
        </p:txBody>
      </p:sp>
    </p:spTree>
    <p:extLst>
      <p:ext uri="{BB962C8B-B14F-4D97-AF65-F5344CB8AC3E}">
        <p14:creationId xmlns:p14="http://schemas.microsoft.com/office/powerpoint/2010/main" val="2026559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29</a:t>
            </a:fld>
            <a:endParaRPr lang="en-US"/>
          </a:p>
        </p:txBody>
      </p:sp>
    </p:spTree>
    <p:extLst>
      <p:ext uri="{BB962C8B-B14F-4D97-AF65-F5344CB8AC3E}">
        <p14:creationId xmlns:p14="http://schemas.microsoft.com/office/powerpoint/2010/main" val="21320283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30</a:t>
            </a:fld>
            <a:endParaRPr lang="en-US"/>
          </a:p>
        </p:txBody>
      </p:sp>
    </p:spTree>
    <p:extLst>
      <p:ext uri="{BB962C8B-B14F-4D97-AF65-F5344CB8AC3E}">
        <p14:creationId xmlns:p14="http://schemas.microsoft.com/office/powerpoint/2010/main" val="416587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dirty="0" smtClean="0">
                <a:solidFill>
                  <a:schemeClr val="accent5"/>
                </a:solidFill>
                <a:ea typeface="Neo Sans Intel" charset="0"/>
                <a:cs typeface="Neo Sans Intel" charset="0"/>
              </a:rPr>
              <a:t>Developed a novel abstraction for describing neural </a:t>
            </a:r>
            <a:br>
              <a:rPr lang="en-US" sz="2000" dirty="0" smtClean="0">
                <a:solidFill>
                  <a:schemeClr val="accent5"/>
                </a:solidFill>
                <a:ea typeface="Neo Sans Intel" charset="0"/>
                <a:cs typeface="Neo Sans Intel" charset="0"/>
              </a:rPr>
            </a:br>
            <a:r>
              <a:rPr lang="en-US" sz="2000" dirty="0" smtClean="0">
                <a:solidFill>
                  <a:schemeClr val="accent5"/>
                </a:solidFill>
                <a:ea typeface="Neo Sans Intel" charset="0"/>
                <a:cs typeface="Neo Sans Intel" charset="0"/>
              </a:rPr>
              <a:t>networks</a:t>
            </a:r>
          </a:p>
          <a:p>
            <a:pPr marL="511175" lvl="1" indent="-285750"/>
            <a:r>
              <a:rPr lang="en-US" dirty="0" smtClean="0">
                <a:ea typeface="Neo Sans Intel" charset="0"/>
                <a:cs typeface="Neo Sans Intel" charset="0"/>
              </a:rPr>
              <a:t>Language matches domain concepts for productive exploration of novel layers</a:t>
            </a:r>
          </a:p>
          <a:p>
            <a:pPr marL="511175" lvl="1" indent="-285750"/>
            <a:r>
              <a:rPr lang="en-US" dirty="0" smtClean="0">
                <a:ea typeface="Neo Sans Intel" charset="0"/>
                <a:cs typeface="Neo Sans Intel" charset="0"/>
              </a:rPr>
              <a:t>Supports distributed memory, data-parallel training</a:t>
            </a:r>
          </a:p>
          <a:p>
            <a:pPr marL="0" indent="0">
              <a:buNone/>
            </a:pPr>
            <a:r>
              <a:rPr lang="en-US" sz="2000" dirty="0" smtClean="0">
                <a:solidFill>
                  <a:schemeClr val="accent5"/>
                </a:solidFill>
                <a:ea typeface="Neo Sans Intel" charset="0"/>
                <a:cs typeface="Neo Sans Intel" charset="0"/>
              </a:rPr>
              <a:t>Demonstrated performance competitive with existing frameworks</a:t>
            </a:r>
            <a:endParaRPr lang="en-US" dirty="0" smtClean="0">
              <a:ea typeface="Neo Sans Intel" charset="0"/>
              <a:cs typeface="Neo Sans Intel" charset="0"/>
            </a:endParaRPr>
          </a:p>
          <a:p>
            <a:pPr marL="511175" lvl="1" indent="-285750"/>
            <a:r>
              <a:rPr lang="en-US" dirty="0" smtClean="0">
                <a:ea typeface="Neo Sans Intel" charset="0"/>
                <a:cs typeface="Neo Sans Intel" charset="0"/>
              </a:rPr>
              <a:t>Compiler dynamically synthesizes and optimizes implementations of networks</a:t>
            </a:r>
            <a:endParaRPr lang="en-US" sz="2000" dirty="0" smtClean="0">
              <a:solidFill>
                <a:schemeClr val="accent5"/>
              </a:solidFill>
              <a:ea typeface="Neo Sans Intel" charset="0"/>
              <a:cs typeface="Neo Sans Intel" charset="0"/>
            </a:endParaRPr>
          </a:p>
          <a:p>
            <a:pPr marL="0" indent="0">
              <a:buNone/>
            </a:pPr>
            <a:r>
              <a:rPr lang="en-US" sz="2000" b="1" dirty="0" smtClean="0">
                <a:solidFill>
                  <a:schemeClr val="accent5"/>
                </a:solidFill>
                <a:ea typeface="Neo Sans Intel" charset="0"/>
                <a:cs typeface="Neo Sans Intel" charset="0"/>
              </a:rPr>
              <a:t>Code</a:t>
            </a:r>
            <a:r>
              <a:rPr lang="en-US" sz="2000" dirty="0" smtClean="0">
                <a:solidFill>
                  <a:schemeClr val="accent5"/>
                </a:solidFill>
                <a:ea typeface="Neo Sans Intel" charset="0"/>
                <a:cs typeface="Neo Sans Intel" charset="0"/>
              </a:rPr>
              <a:t>: </a:t>
            </a:r>
            <a:r>
              <a:rPr lang="en-US" sz="2000" dirty="0" err="1" smtClean="0">
                <a:solidFill>
                  <a:schemeClr val="accent5"/>
                </a:solidFill>
                <a:ea typeface="Neo Sans Intel" charset="0"/>
                <a:cs typeface="Neo Sans Intel" charset="0"/>
              </a:rPr>
              <a:t>Latte.jl</a:t>
            </a:r>
            <a:r>
              <a:rPr lang="en-US" sz="2000" dirty="0" smtClean="0">
                <a:solidFill>
                  <a:schemeClr val="accent5"/>
                </a:solidFill>
                <a:ea typeface="Neo Sans Intel" charset="0"/>
                <a:cs typeface="Neo Sans Intel" charset="0"/>
              </a:rPr>
              <a:t> is available at </a:t>
            </a:r>
            <a:r>
              <a:rPr lang="en-US" sz="2000" dirty="0" smtClean="0">
                <a:solidFill>
                  <a:schemeClr val="accent5"/>
                </a:solidFill>
                <a:ea typeface="Neo Sans Intel" charset="0"/>
                <a:cs typeface="Neo Sans Intel" charset="0"/>
                <a:hlinkClick r:id="rId3"/>
              </a:rPr>
              <a:t>https://github.com/IntelLabs/Latte.jl</a:t>
            </a:r>
            <a:endParaRPr lang="en-US" sz="2000" dirty="0" smtClean="0">
              <a:solidFill>
                <a:schemeClr val="accent5"/>
              </a:solidFill>
              <a:ea typeface="Neo Sans Intel" charset="0"/>
              <a:cs typeface="Neo Sans Intel" charset="0"/>
            </a:endParaRPr>
          </a:p>
          <a:p>
            <a:pPr marL="0" indent="0">
              <a:buNone/>
            </a:pPr>
            <a:r>
              <a:rPr lang="en-US" sz="2000" b="1" dirty="0" smtClean="0">
                <a:solidFill>
                  <a:schemeClr val="accent5"/>
                </a:solidFill>
                <a:ea typeface="Neo Sans Intel" charset="0"/>
                <a:cs typeface="Neo Sans Intel" charset="0"/>
              </a:rPr>
              <a:t>Ongoing Work</a:t>
            </a:r>
            <a:r>
              <a:rPr lang="en-US" sz="2000" dirty="0" smtClean="0">
                <a:solidFill>
                  <a:schemeClr val="accent5"/>
                </a:solidFill>
                <a:ea typeface="Neo Sans Intel" charset="0"/>
                <a:cs typeface="Neo Sans Intel" charset="0"/>
              </a:rPr>
              <a:t>: Python port of Latte will be released soon</a:t>
            </a:r>
            <a:endParaRPr lang="en-US" dirty="0" smtClean="0">
              <a:solidFill>
                <a:schemeClr val="accent5"/>
              </a:solidFill>
              <a:ea typeface="Neo Sans Intel" charset="0"/>
              <a:cs typeface="Neo Sans Intel" charset="0"/>
            </a:endParaRPr>
          </a:p>
          <a:p>
            <a:pPr marL="511175" lvl="1" indent="-285750"/>
            <a:r>
              <a:rPr lang="en-US" dirty="0" smtClean="0">
                <a:ea typeface="Neo Sans Intel" charset="0"/>
                <a:cs typeface="Neo Sans Intel" charset="0"/>
              </a:rPr>
              <a:t>Greatly improved performance with better vector code generation</a:t>
            </a:r>
          </a:p>
          <a:p>
            <a:pPr marL="511175" lvl="1" indent="-285750"/>
            <a:r>
              <a:rPr lang="en-US" dirty="0" smtClean="0">
                <a:ea typeface="Neo Sans Intel" charset="0"/>
                <a:cs typeface="Neo Sans Intel" charset="0"/>
              </a:rPr>
              <a:t>Improved usability with reworked language constructs</a:t>
            </a:r>
            <a:endParaRPr lang="en-US" sz="2000" dirty="0" smtClean="0">
              <a:ea typeface="Neo Sans Intel" charset="0"/>
              <a:cs typeface="Neo Sans Intel" charset="0"/>
            </a:endParaRP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31</a:t>
            </a:fld>
            <a:endParaRPr lang="en-US"/>
          </a:p>
        </p:txBody>
      </p:sp>
    </p:spTree>
    <p:extLst>
      <p:ext uri="{BB962C8B-B14F-4D97-AF65-F5344CB8AC3E}">
        <p14:creationId xmlns:p14="http://schemas.microsoft.com/office/powerpoint/2010/main" val="1156898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32</a:t>
            </a:fld>
            <a:endParaRPr lang="en-US"/>
          </a:p>
        </p:txBody>
      </p:sp>
    </p:spTree>
    <p:extLst>
      <p:ext uri="{BB962C8B-B14F-4D97-AF65-F5344CB8AC3E}">
        <p14:creationId xmlns:p14="http://schemas.microsoft.com/office/powerpoint/2010/main" val="1106669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3</a:t>
            </a:fld>
            <a:endParaRPr lang="en-US"/>
          </a:p>
        </p:txBody>
      </p:sp>
    </p:spTree>
    <p:extLst>
      <p:ext uri="{BB962C8B-B14F-4D97-AF65-F5344CB8AC3E}">
        <p14:creationId xmlns:p14="http://schemas.microsoft.com/office/powerpoint/2010/main" val="421567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Krizhevsky</a:t>
            </a:r>
            <a:r>
              <a:rPr lang="en-US" dirty="0" smtClean="0"/>
              <a:t> quote from 2012 </a:t>
            </a:r>
            <a:r>
              <a:rPr lang="en-US" dirty="0" err="1" smtClean="0"/>
              <a:t>alexnet</a:t>
            </a:r>
            <a:r>
              <a:rPr lang="en-US" dirty="0" smtClean="0"/>
              <a:t> paper</a:t>
            </a:r>
          </a:p>
          <a:p>
            <a:r>
              <a:rPr lang="en-US" dirty="0" smtClean="0"/>
              <a:t>In the end, the network’s size is limited mainly by the amount of memory available on current GPUs and by the amount of training time that we are willing to tolerate. Our network takes between five and six days to train on two GTX 580 3GB GPUs. All of our experiments suggest that our results can be improved simply by waiting for faster GPUs and bigger datasets to become available.</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a:t>
            </a:fld>
            <a:endParaRPr lang="en-US"/>
          </a:p>
        </p:txBody>
      </p:sp>
    </p:spTree>
    <p:extLst>
      <p:ext uri="{BB962C8B-B14F-4D97-AF65-F5344CB8AC3E}">
        <p14:creationId xmlns:p14="http://schemas.microsoft.com/office/powerpoint/2010/main" val="375732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ea typeface="Neo Sans Intel" charset="0"/>
                <a:cs typeface="Neo Sans Intel" charset="0"/>
              </a:rPr>
              <a:t>Deep networks can take days/weeks to train on even high end systems</a:t>
            </a:r>
          </a:p>
          <a:p>
            <a:endParaRPr lang="en-US" baseline="0"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5</a:t>
            </a:fld>
            <a:endParaRPr lang="en-US"/>
          </a:p>
        </p:txBody>
      </p:sp>
    </p:spTree>
    <p:extLst>
      <p:ext uri="{BB962C8B-B14F-4D97-AF65-F5344CB8AC3E}">
        <p14:creationId xmlns:p14="http://schemas.microsoft.com/office/powerpoint/2010/main" val="611950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1175" lvl="1" indent="-285750"/>
            <a:r>
              <a:rPr lang="en-US" sz="1600" dirty="0" smtClean="0">
                <a:ea typeface="Neo Sans Intel" charset="0"/>
                <a:cs typeface="Neo Sans Intel" charset="0"/>
              </a:rPr>
              <a:t>Low level libraries</a:t>
            </a:r>
          </a:p>
          <a:p>
            <a:pPr marL="511175" lvl="1" indent="-285750"/>
            <a:r>
              <a:rPr lang="en-US" sz="1600" dirty="0" smtClean="0">
                <a:ea typeface="Neo Sans Intel" charset="0"/>
                <a:cs typeface="Neo Sans Intel" charset="0"/>
              </a:rPr>
              <a:t>Good performance but requires expert programming skills for new layers</a:t>
            </a:r>
          </a:p>
          <a:p>
            <a:pPr marL="511175" lvl="1" indent="-285750"/>
            <a:r>
              <a:rPr lang="en-US" sz="1600" dirty="0" smtClean="0">
                <a:ea typeface="Neo Sans Intel" charset="0"/>
                <a:cs typeface="Neo Sans Intel" charset="0"/>
              </a:rPr>
              <a:t>Trades </a:t>
            </a:r>
            <a:r>
              <a:rPr lang="en-US" sz="1600" u="sng" dirty="0" smtClean="0">
                <a:ea typeface="Neo Sans Intel" charset="0"/>
                <a:cs typeface="Neo Sans Intel" charset="0"/>
              </a:rPr>
              <a:t>increased programming time</a:t>
            </a:r>
            <a:r>
              <a:rPr lang="en-US" sz="1600" dirty="0" smtClean="0">
                <a:ea typeface="Neo Sans Intel" charset="0"/>
                <a:cs typeface="Neo Sans Intel" charset="0"/>
              </a:rPr>
              <a:t> for </a:t>
            </a:r>
            <a:r>
              <a:rPr lang="en-US" sz="1600" u="sng" dirty="0" smtClean="0">
                <a:ea typeface="Neo Sans Intel" charset="0"/>
                <a:cs typeface="Neo Sans Intel" charset="0"/>
              </a:rPr>
              <a:t>reduced training time</a:t>
            </a:r>
          </a:p>
          <a:p>
            <a:pPr marL="511175" lvl="1" indent="-285750"/>
            <a:endParaRPr lang="en-US" sz="1600" dirty="0" smtClean="0">
              <a:ea typeface="Neo Sans Intel" charset="0"/>
              <a:cs typeface="Neo Sans Intel" charset="0"/>
            </a:endParaRPr>
          </a:p>
          <a:p>
            <a:pPr marL="511175" lvl="1" indent="-285750"/>
            <a:r>
              <a:rPr lang="en-US" sz="1600" dirty="0" smtClean="0">
                <a:ea typeface="Neo Sans Intel" charset="0"/>
                <a:cs typeface="Neo Sans Intel" charset="0"/>
              </a:rPr>
              <a:t>Graph engines</a:t>
            </a:r>
          </a:p>
          <a:p>
            <a:pPr marL="511175" lvl="1" indent="-285750"/>
            <a:r>
              <a:rPr lang="en-US" sz="1600" dirty="0" smtClean="0">
                <a:ea typeface="Neo Sans Intel" charset="0"/>
                <a:cs typeface="Neo Sans Intel" charset="0"/>
              </a:rPr>
              <a:t>Easier programming but compiler optimization on tensors is hard</a:t>
            </a:r>
          </a:p>
          <a:p>
            <a:pPr marL="511175" lvl="1" indent="-285750"/>
            <a:r>
              <a:rPr lang="en-US" sz="1600" dirty="0" smtClean="0">
                <a:ea typeface="Neo Sans Intel" charset="0"/>
                <a:cs typeface="Neo Sans Intel" charset="0"/>
              </a:rPr>
              <a:t>Trades </a:t>
            </a:r>
            <a:r>
              <a:rPr lang="en-US" sz="1600" u="sng" dirty="0" smtClean="0">
                <a:ea typeface="Neo Sans Intel" charset="0"/>
                <a:cs typeface="Neo Sans Intel" charset="0"/>
              </a:rPr>
              <a:t>reduced programming time</a:t>
            </a:r>
            <a:r>
              <a:rPr lang="en-US" sz="1600" dirty="0" smtClean="0">
                <a:ea typeface="Neo Sans Intel" charset="0"/>
                <a:cs typeface="Neo Sans Intel" charset="0"/>
              </a:rPr>
              <a:t> for </a:t>
            </a:r>
            <a:r>
              <a:rPr lang="en-US" sz="1600" u="sng" dirty="0" smtClean="0">
                <a:ea typeface="Neo Sans Intel" charset="0"/>
                <a:cs typeface="Neo Sans Intel" charset="0"/>
              </a:rPr>
              <a:t>increased training time</a:t>
            </a:r>
          </a:p>
          <a:p>
            <a:endParaRPr lang="en-US" baseline="0"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6</a:t>
            </a:fld>
            <a:endParaRPr lang="en-US"/>
          </a:p>
        </p:txBody>
      </p:sp>
    </p:spTree>
    <p:extLst>
      <p:ext uri="{BB962C8B-B14F-4D97-AF65-F5344CB8AC3E}">
        <p14:creationId xmlns:p14="http://schemas.microsoft.com/office/powerpoint/2010/main" val="195120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1175" lvl="1" indent="-285750"/>
            <a:r>
              <a:rPr lang="en-US" sz="1600" dirty="0" smtClean="0">
                <a:ea typeface="Neo Sans Intel" charset="0"/>
                <a:cs typeface="Neo Sans Intel" charset="0"/>
              </a:rPr>
              <a:t>Low level libraries</a:t>
            </a:r>
          </a:p>
          <a:p>
            <a:pPr marL="511175" lvl="1" indent="-285750"/>
            <a:r>
              <a:rPr lang="en-US" sz="1600" dirty="0" smtClean="0">
                <a:ea typeface="Neo Sans Intel" charset="0"/>
                <a:cs typeface="Neo Sans Intel" charset="0"/>
              </a:rPr>
              <a:t>Good performance but requires expert programming skills for new layers</a:t>
            </a:r>
          </a:p>
          <a:p>
            <a:pPr marL="511175" lvl="1" indent="-285750"/>
            <a:r>
              <a:rPr lang="en-US" sz="1600" dirty="0" smtClean="0">
                <a:ea typeface="Neo Sans Intel" charset="0"/>
                <a:cs typeface="Neo Sans Intel" charset="0"/>
              </a:rPr>
              <a:t>Trades </a:t>
            </a:r>
            <a:r>
              <a:rPr lang="en-US" sz="1600" u="sng" dirty="0" smtClean="0">
                <a:ea typeface="Neo Sans Intel" charset="0"/>
                <a:cs typeface="Neo Sans Intel" charset="0"/>
              </a:rPr>
              <a:t>increased programming time</a:t>
            </a:r>
            <a:r>
              <a:rPr lang="en-US" sz="1600" dirty="0" smtClean="0">
                <a:ea typeface="Neo Sans Intel" charset="0"/>
                <a:cs typeface="Neo Sans Intel" charset="0"/>
              </a:rPr>
              <a:t> for </a:t>
            </a:r>
            <a:r>
              <a:rPr lang="en-US" sz="1600" u="sng" dirty="0" smtClean="0">
                <a:ea typeface="Neo Sans Intel" charset="0"/>
                <a:cs typeface="Neo Sans Intel" charset="0"/>
              </a:rPr>
              <a:t>reduced training time</a:t>
            </a:r>
          </a:p>
          <a:p>
            <a:pPr marL="511175" lvl="1" indent="-285750"/>
            <a:endParaRPr lang="en-US" sz="1600" dirty="0" smtClean="0">
              <a:ea typeface="Neo Sans Intel" charset="0"/>
              <a:cs typeface="Neo Sans Intel" charset="0"/>
            </a:endParaRPr>
          </a:p>
          <a:p>
            <a:pPr marL="511175" lvl="1" indent="-285750"/>
            <a:r>
              <a:rPr lang="en-US" sz="1600" dirty="0" smtClean="0">
                <a:ea typeface="Neo Sans Intel" charset="0"/>
                <a:cs typeface="Neo Sans Intel" charset="0"/>
              </a:rPr>
              <a:t>Graph engines</a:t>
            </a:r>
          </a:p>
          <a:p>
            <a:pPr marL="511175" lvl="1" indent="-285750"/>
            <a:r>
              <a:rPr lang="en-US" sz="1600" dirty="0" smtClean="0">
                <a:ea typeface="Neo Sans Intel" charset="0"/>
                <a:cs typeface="Neo Sans Intel" charset="0"/>
              </a:rPr>
              <a:t>Easier programming but compiler optimization on tensors is hard</a:t>
            </a:r>
          </a:p>
          <a:p>
            <a:pPr marL="511175" lvl="1" indent="-285750"/>
            <a:r>
              <a:rPr lang="en-US" sz="1600" dirty="0" smtClean="0">
                <a:ea typeface="Neo Sans Intel" charset="0"/>
                <a:cs typeface="Neo Sans Intel" charset="0"/>
              </a:rPr>
              <a:t>Trades </a:t>
            </a:r>
            <a:r>
              <a:rPr lang="en-US" sz="1600" u="sng" dirty="0" smtClean="0">
                <a:ea typeface="Neo Sans Intel" charset="0"/>
                <a:cs typeface="Neo Sans Intel" charset="0"/>
              </a:rPr>
              <a:t>reduced programming time</a:t>
            </a:r>
            <a:r>
              <a:rPr lang="en-US" sz="1600" dirty="0" smtClean="0">
                <a:ea typeface="Neo Sans Intel" charset="0"/>
                <a:cs typeface="Neo Sans Intel" charset="0"/>
              </a:rPr>
              <a:t> for </a:t>
            </a:r>
            <a:r>
              <a:rPr lang="en-US" sz="1600" u="sng" dirty="0" smtClean="0">
                <a:ea typeface="Neo Sans Intel" charset="0"/>
                <a:cs typeface="Neo Sans Intel" charset="0"/>
              </a:rPr>
              <a:t>increased training time</a:t>
            </a:r>
          </a:p>
          <a:p>
            <a:endParaRPr lang="en-US" baseline="0"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7</a:t>
            </a:fld>
            <a:endParaRPr lang="en-US"/>
          </a:p>
        </p:txBody>
      </p:sp>
    </p:spTree>
    <p:extLst>
      <p:ext uri="{BB962C8B-B14F-4D97-AF65-F5344CB8AC3E}">
        <p14:creationId xmlns:p14="http://schemas.microsoft.com/office/powerpoint/2010/main" val="1104098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1175" lvl="1" indent="-285750"/>
            <a:r>
              <a:rPr lang="en-US" sz="1600" dirty="0" smtClean="0">
                <a:ea typeface="Neo Sans Intel" charset="0"/>
                <a:cs typeface="Neo Sans Intel" charset="0"/>
              </a:rPr>
              <a:t>Low level libraries</a:t>
            </a:r>
          </a:p>
          <a:p>
            <a:pPr marL="511175" lvl="1" indent="-285750"/>
            <a:r>
              <a:rPr lang="en-US" sz="1600" dirty="0" smtClean="0">
                <a:ea typeface="Neo Sans Intel" charset="0"/>
                <a:cs typeface="Neo Sans Intel" charset="0"/>
              </a:rPr>
              <a:t>Good performance but requires expert programming skills for new layers</a:t>
            </a:r>
          </a:p>
          <a:p>
            <a:pPr marL="511175" lvl="1" indent="-285750"/>
            <a:r>
              <a:rPr lang="en-US" sz="1600" dirty="0" smtClean="0">
                <a:ea typeface="Neo Sans Intel" charset="0"/>
                <a:cs typeface="Neo Sans Intel" charset="0"/>
              </a:rPr>
              <a:t>Trades </a:t>
            </a:r>
            <a:r>
              <a:rPr lang="en-US" sz="1600" u="sng" dirty="0" smtClean="0">
                <a:ea typeface="Neo Sans Intel" charset="0"/>
                <a:cs typeface="Neo Sans Intel" charset="0"/>
              </a:rPr>
              <a:t>increased programming time</a:t>
            </a:r>
            <a:r>
              <a:rPr lang="en-US" sz="1600" dirty="0" smtClean="0">
                <a:ea typeface="Neo Sans Intel" charset="0"/>
                <a:cs typeface="Neo Sans Intel" charset="0"/>
              </a:rPr>
              <a:t> for </a:t>
            </a:r>
            <a:r>
              <a:rPr lang="en-US" sz="1600" u="sng" dirty="0" smtClean="0">
                <a:ea typeface="Neo Sans Intel" charset="0"/>
                <a:cs typeface="Neo Sans Intel" charset="0"/>
              </a:rPr>
              <a:t>reduced training time</a:t>
            </a:r>
          </a:p>
          <a:p>
            <a:pPr marL="511175" lvl="1" indent="-285750"/>
            <a:endParaRPr lang="en-US" sz="1600" dirty="0" smtClean="0">
              <a:ea typeface="Neo Sans Intel" charset="0"/>
              <a:cs typeface="Neo Sans Intel" charset="0"/>
            </a:endParaRPr>
          </a:p>
          <a:p>
            <a:pPr marL="511175" lvl="1" indent="-285750"/>
            <a:r>
              <a:rPr lang="en-US" sz="1600" dirty="0" smtClean="0">
                <a:ea typeface="Neo Sans Intel" charset="0"/>
                <a:cs typeface="Neo Sans Intel" charset="0"/>
              </a:rPr>
              <a:t>Graph engines</a:t>
            </a:r>
          </a:p>
          <a:p>
            <a:pPr marL="511175" lvl="1" indent="-285750"/>
            <a:r>
              <a:rPr lang="en-US" sz="1600" dirty="0" smtClean="0">
                <a:ea typeface="Neo Sans Intel" charset="0"/>
                <a:cs typeface="Neo Sans Intel" charset="0"/>
              </a:rPr>
              <a:t>Easier programming but compiler optimization on tensors is hard</a:t>
            </a:r>
          </a:p>
          <a:p>
            <a:pPr marL="511175" lvl="1" indent="-285750"/>
            <a:r>
              <a:rPr lang="en-US" sz="1600" dirty="0" smtClean="0">
                <a:ea typeface="Neo Sans Intel" charset="0"/>
                <a:cs typeface="Neo Sans Intel" charset="0"/>
              </a:rPr>
              <a:t>Trades </a:t>
            </a:r>
            <a:r>
              <a:rPr lang="en-US" sz="1600" u="sng" dirty="0" smtClean="0">
                <a:ea typeface="Neo Sans Intel" charset="0"/>
                <a:cs typeface="Neo Sans Intel" charset="0"/>
              </a:rPr>
              <a:t>reduced programming time</a:t>
            </a:r>
            <a:r>
              <a:rPr lang="en-US" sz="1600" dirty="0" smtClean="0">
                <a:ea typeface="Neo Sans Intel" charset="0"/>
                <a:cs typeface="Neo Sans Intel" charset="0"/>
              </a:rPr>
              <a:t> for </a:t>
            </a:r>
            <a:r>
              <a:rPr lang="en-US" sz="1600" u="sng" dirty="0" smtClean="0">
                <a:ea typeface="Neo Sans Intel" charset="0"/>
                <a:cs typeface="Neo Sans Intel" charset="0"/>
              </a:rPr>
              <a:t>increased training time</a:t>
            </a:r>
          </a:p>
          <a:p>
            <a:endParaRPr lang="en-US" baseline="0"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8</a:t>
            </a:fld>
            <a:endParaRPr lang="en-US"/>
          </a:p>
        </p:txBody>
      </p:sp>
    </p:spTree>
    <p:extLst>
      <p:ext uri="{BB962C8B-B14F-4D97-AF65-F5344CB8AC3E}">
        <p14:creationId xmlns:p14="http://schemas.microsoft.com/office/powerpoint/2010/main" val="1515839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3975" lvl="0" indent="-285750"/>
            <a:r>
              <a:rPr lang="en-US" sz="1600" dirty="0" smtClean="0">
                <a:ea typeface="Neo Sans Intel" charset="0"/>
                <a:cs typeface="Neo Sans Intel" charset="0"/>
              </a:rPr>
              <a:t>DSL</a:t>
            </a:r>
          </a:p>
          <a:p>
            <a:pPr marL="511175" lvl="1" indent="-285750"/>
            <a:r>
              <a:rPr lang="en-US" sz="1600" dirty="0" smtClean="0">
                <a:ea typeface="Neo Sans Intel" charset="0"/>
                <a:cs typeface="Neo Sans Intel" charset="0"/>
              </a:rPr>
              <a:t>matches domain concepts to facilitate design of novel layers</a:t>
            </a:r>
          </a:p>
          <a:p>
            <a:pPr marL="511175" lvl="1" indent="-285750"/>
            <a:r>
              <a:rPr lang="en-US" sz="1600" dirty="0" smtClean="0">
                <a:ea typeface="Neo Sans Intel" charset="0"/>
                <a:cs typeface="Neo Sans Intel" charset="0"/>
              </a:rPr>
              <a:t>Hides platform specific details like vectorization and parallelization</a:t>
            </a:r>
            <a:endParaRPr lang="en-US" baseline="0" dirty="0" smtClean="0"/>
          </a:p>
          <a:p>
            <a:endParaRPr lang="en-US" dirty="0" smtClean="0"/>
          </a:p>
          <a:p>
            <a:r>
              <a:rPr lang="en-US" dirty="0" smtClean="0"/>
              <a:t>Compiler</a:t>
            </a:r>
          </a:p>
          <a:p>
            <a:pPr marL="511175" lvl="1" indent="-285750"/>
            <a:r>
              <a:rPr lang="en-US" sz="1600" dirty="0" smtClean="0">
                <a:ea typeface="Neo Sans Intel" charset="0"/>
                <a:cs typeface="Neo Sans Intel" charset="0"/>
              </a:rPr>
              <a:t>Efficient code generation for new and classical layers</a:t>
            </a:r>
          </a:p>
          <a:p>
            <a:pPr marL="511175" lvl="1" indent="-285750"/>
            <a:r>
              <a:rPr lang="en-US" sz="1600" dirty="0" smtClean="0">
                <a:ea typeface="Neo Sans Intel" charset="0"/>
                <a:cs typeface="Neo Sans Intel" charset="0"/>
              </a:rPr>
              <a:t>Domain-specific optimizations including cross-layer fusion and tiling</a:t>
            </a:r>
          </a:p>
          <a:p>
            <a:pPr marL="511175" lvl="1" indent="-285750"/>
            <a:endParaRPr lang="en-US" sz="1200" dirty="0">
              <a:ea typeface="+mn-ea"/>
              <a:cs typeface="+mn-cs"/>
            </a:endParaRPr>
          </a:p>
          <a:p>
            <a:pPr marL="53975" lvl="0" indent="-285750"/>
            <a:r>
              <a:rPr lang="en-US" sz="1600" dirty="0" smtClean="0">
                <a:ea typeface="+mn-ea"/>
                <a:cs typeface="+mn-cs"/>
              </a:rPr>
              <a:t>Runtime</a:t>
            </a:r>
          </a:p>
          <a:p>
            <a:pPr marL="511175" lvl="1" indent="-285750"/>
            <a:r>
              <a:rPr lang="en-US" sz="1600" dirty="0" smtClean="0">
                <a:ea typeface="Neo Sans Intel" charset="0"/>
                <a:cs typeface="Neo Sans Intel" charset="0"/>
              </a:rPr>
              <a:t>Supports data-parallel training on heterogeneous clusters</a:t>
            </a:r>
          </a:p>
          <a:p>
            <a:pPr marL="511175" lvl="1" indent="-285750"/>
            <a:r>
              <a:rPr lang="en-US" sz="1600" dirty="0" smtClean="0">
                <a:ea typeface="Neo Sans Intel" charset="0"/>
                <a:cs typeface="Neo Sans Intel" charset="0"/>
              </a:rPr>
              <a:t>Automatically offloads to accelerators such as Xeon </a:t>
            </a:r>
          </a:p>
        </p:txBody>
      </p:sp>
      <p:sp>
        <p:nvSpPr>
          <p:cNvPr id="4" name="Slide Number Placeholder 3"/>
          <p:cNvSpPr>
            <a:spLocks noGrp="1"/>
          </p:cNvSpPr>
          <p:nvPr>
            <p:ph type="sldNum" sz="quarter" idx="10"/>
          </p:nvPr>
        </p:nvSpPr>
        <p:spPr/>
        <p:txBody>
          <a:bodyPr/>
          <a:lstStyle/>
          <a:p>
            <a:fld id="{D61C8689-8455-3546-ADF9-3B7273760F66}" type="slidenum">
              <a:rPr lang="en-US" smtClean="0"/>
              <a:pPr/>
              <a:t>9</a:t>
            </a:fld>
            <a:endParaRPr lang="en-US"/>
          </a:p>
        </p:txBody>
      </p:sp>
    </p:spTree>
    <p:extLst>
      <p:ext uri="{BB962C8B-B14F-4D97-AF65-F5344CB8AC3E}">
        <p14:creationId xmlns:p14="http://schemas.microsoft.com/office/powerpoint/2010/main" val="1175239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355127C-1676-974D-9EBE-A42A1838776A}" type="datetime1">
              <a:rPr lang="en-US" smtClean="0"/>
              <a:t>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Tree>
    <p:extLst>
      <p:ext uri="{BB962C8B-B14F-4D97-AF65-F5344CB8AC3E}">
        <p14:creationId xmlns:p14="http://schemas.microsoft.com/office/powerpoint/2010/main" val="93227467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F611D1-AC3B-254D-A7C3-C637F2BBA2A5}" type="datetime1">
              <a:rPr lang="en-US" smtClean="0"/>
              <a:t>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Tree>
    <p:extLst>
      <p:ext uri="{BB962C8B-B14F-4D97-AF65-F5344CB8AC3E}">
        <p14:creationId xmlns:p14="http://schemas.microsoft.com/office/powerpoint/2010/main" val="202315830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723B78-EC98-C542-B027-DA5A8571FF53}" type="datetime1">
              <a:rPr lang="en-US" smtClean="0"/>
              <a:t>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Tree>
    <p:extLst>
      <p:ext uri="{BB962C8B-B14F-4D97-AF65-F5344CB8AC3E}">
        <p14:creationId xmlns:p14="http://schemas.microsoft.com/office/powerpoint/2010/main" val="211304918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Intel Clear Headline</a:t>
            </a:r>
            <a:endParaRPr lang="en-US" dirty="0"/>
          </a:p>
        </p:txBody>
      </p:sp>
    </p:spTree>
    <p:extLst>
      <p:ext uri="{BB962C8B-B14F-4D97-AF65-F5344CB8AC3E}">
        <p14:creationId xmlns:p14="http://schemas.microsoft.com/office/powerpoint/2010/main" val="108056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sz="1400"/>
            </a:lvl1pPr>
          </a:lstStyle>
          <a:p>
            <a:fld id="{EE2556C5-CE8C-6547-B838-EA80C61A4AF7}" type="slidenum">
              <a:rPr lang="en-US" smtClean="0"/>
              <a:pPr/>
              <a:t>‹#›</a:t>
            </a:fld>
            <a:endParaRPr lang="en-US"/>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200">
                <a:solidFill>
                  <a:schemeClr val="tx2"/>
                </a:solidFill>
              </a:defRPr>
            </a:lvl5pPr>
          </a:lstStyle>
          <a:p>
            <a:pPr lvl="0"/>
            <a:r>
              <a:rPr lang="en-US" dirty="0" smtClean="0"/>
              <a:t>18pt Intel Clear body text</a:t>
            </a:r>
          </a:p>
          <a:p>
            <a:pPr lvl="1"/>
            <a:r>
              <a:rPr lang="en-US" dirty="0" smtClean="0"/>
              <a:t>18pt Intel Clear bullet one</a:t>
            </a:r>
          </a:p>
          <a:p>
            <a:pPr lvl="2"/>
            <a:r>
              <a:rPr lang="en-US" dirty="0" smtClean="0"/>
              <a:t>16pt Intel Clear sub-bullet</a:t>
            </a:r>
          </a:p>
          <a:p>
            <a:pPr lvl="3"/>
            <a:r>
              <a:rPr lang="en-US" dirty="0" smtClean="0"/>
              <a:t>14pt Intel Clear fourth level</a:t>
            </a:r>
          </a:p>
          <a:p>
            <a:pPr lvl="4"/>
            <a:r>
              <a:rPr lang="en-US" dirty="0" smtClean="0"/>
              <a:t>12pt Intel Clear fifth level</a:t>
            </a:r>
            <a:endParaRPr lang="en-US" dirty="0"/>
          </a:p>
        </p:txBody>
      </p:sp>
    </p:spTree>
    <p:extLst>
      <p:ext uri="{BB962C8B-B14F-4D97-AF65-F5344CB8AC3E}">
        <p14:creationId xmlns:p14="http://schemas.microsoft.com/office/powerpoint/2010/main" val="193505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smtClean="0"/>
              <a:t>Insert photo here. Drag picture to placeholder or click icon to add.</a:t>
            </a:r>
            <a:endParaRPr lang="en-US"/>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5000" b="0" spc="0" baseline="0">
                <a:solidFill>
                  <a:schemeClr val="bg1">
                    <a:alpha val="90000"/>
                  </a:schemeClr>
                </a:solidFill>
                <a:latin typeface="+mj-lt"/>
                <a:cs typeface="Arial" panose="020B0604020202020204" pitchFamily="34" charset="0"/>
              </a:defRPr>
            </a:lvl1pPr>
          </a:lstStyle>
          <a:p>
            <a:r>
              <a:rPr lang="en-US" dirty="0" smtClean="0"/>
              <a:t>50pt Intel Clear pro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16pt Intel Clear Subhead, Date, Etc.</a:t>
            </a:r>
            <a:endParaRPr lang="en-US" dirty="0"/>
          </a:p>
        </p:txBody>
      </p:sp>
    </p:spTree>
    <p:extLst>
      <p:ext uri="{BB962C8B-B14F-4D97-AF65-F5344CB8AC3E}">
        <p14:creationId xmlns:p14="http://schemas.microsoft.com/office/powerpoint/2010/main" val="180832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Intel Clear Headline</a:t>
            </a:r>
            <a:endParaRPr lang="en-US" dirty="0"/>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endParaRPr lang="en-US" sz="110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endParaRPr lang="en-US" sz="1100">
              <a:latin typeface="Arial"/>
            </a:endParaRPr>
          </a:p>
        </p:txBody>
      </p:sp>
    </p:spTree>
    <p:extLst>
      <p:ext uri="{BB962C8B-B14F-4D97-AF65-F5344CB8AC3E}">
        <p14:creationId xmlns:p14="http://schemas.microsoft.com/office/powerpoint/2010/main" val="259891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Arial" panose="020B0604020202020204" pitchFamily="34" charset="0"/>
              </a:defRPr>
            </a:lvl1pPr>
            <a:lvl2pPr marL="417513" indent="-225425">
              <a:buFont typeface="Intel Clear" pitchFamily="34" charset="0"/>
              <a:buChar char="–"/>
              <a:defRPr sz="1200" baseline="0">
                <a:latin typeface="+mn-lt"/>
                <a:cs typeface="Arial" panose="020B0604020202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smtClean="0"/>
              <a:t>“36pt Intel Clear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Intel Clear Headline</a:t>
            </a:r>
            <a:endParaRPr lang="en-US" dirty="0"/>
          </a:p>
        </p:txBody>
      </p:sp>
    </p:spTree>
    <p:extLst>
      <p:ext uri="{BB962C8B-B14F-4D97-AF65-F5344CB8AC3E}">
        <p14:creationId xmlns:p14="http://schemas.microsoft.com/office/powerpoint/2010/main" val="119294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atin typeface="+mj-lt"/>
              </a:defRPr>
            </a:lvl1pPr>
          </a:lstStyle>
          <a:p>
            <a:r>
              <a:rPr lang="en-US" smtClean="0"/>
              <a:t>Insert photo here. Drag picture to placeholder or click icon to add.</a:t>
            </a:r>
            <a:endParaRPr lang="en-US"/>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Intel Clear Headline</a:t>
            </a:r>
            <a:endParaRPr lang="en-US" dirty="0"/>
          </a:p>
        </p:txBody>
      </p:sp>
    </p:spTree>
    <p:extLst>
      <p:ext uri="{BB962C8B-B14F-4D97-AF65-F5344CB8AC3E}">
        <p14:creationId xmlns:p14="http://schemas.microsoft.com/office/powerpoint/2010/main" val="363820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smtClean="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TextBox 2"/>
          <p:cNvSpPr txBox="1"/>
          <p:nvPr userDrawn="1"/>
        </p:nvSpPr>
        <p:spPr>
          <a:xfrm>
            <a:off x="1009487" y="4975795"/>
            <a:ext cx="184666" cy="246221"/>
          </a:xfrm>
          <a:prstGeom prst="rect">
            <a:avLst/>
          </a:prstGeom>
          <a:noFill/>
        </p:spPr>
        <p:txBody>
          <a:bodyPr wrap="none" rtlCol="0">
            <a:spAutoFit/>
          </a:bodyPr>
          <a:lstStyle/>
          <a:p>
            <a:endParaRPr lang="en-US" sz="1000" smtClean="0">
              <a:solidFill>
                <a:schemeClr val="tx2"/>
              </a:solidFill>
              <a:cs typeface="Arial" panose="020B0604020202020204" pitchFamily="34" charset="0"/>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Intel Clear Headline</a:t>
            </a:r>
            <a:endParaRPr lang="en-US" dirty="0"/>
          </a:p>
        </p:txBody>
      </p:sp>
    </p:spTree>
    <p:extLst>
      <p:ext uri="{BB962C8B-B14F-4D97-AF65-F5344CB8AC3E}">
        <p14:creationId xmlns:p14="http://schemas.microsoft.com/office/powerpoint/2010/main" val="239268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smtClean="0"/>
              <a:t>Insert photo here. Drag picture to placeholder or click icon to add.</a:t>
            </a:r>
            <a:endParaRPr lang="en-US"/>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mj-lt"/>
                <a:cs typeface="Arial" panose="020B0604020202020204" pitchFamily="34" charset="0"/>
              </a:defRPr>
            </a:lvl1pPr>
          </a:lstStyle>
          <a:p>
            <a:r>
              <a:rPr lang="en-US" dirty="0" smtClean="0"/>
              <a:t>28pt Intel Clear Headline</a:t>
            </a:r>
            <a:endParaRPr lang="en-US" dirty="0"/>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Tree>
    <p:extLst>
      <p:ext uri="{BB962C8B-B14F-4D97-AF65-F5344CB8AC3E}">
        <p14:creationId xmlns:p14="http://schemas.microsoft.com/office/powerpoint/2010/main" val="290042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605CD4-FF1E-3C43-91A4-3322F0655B23}" type="datetime1">
              <a:rPr lang="en-US" smtClean="0"/>
              <a:t>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Tree>
    <p:extLst>
      <p:ext uri="{BB962C8B-B14F-4D97-AF65-F5344CB8AC3E}">
        <p14:creationId xmlns:p14="http://schemas.microsoft.com/office/powerpoint/2010/main" val="69972379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Arial" panose="020B0604020202020204" pitchFamily="34" charset="0"/>
                <a:ea typeface="Intel Clear"/>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40pt Intel Clear Light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Arial" panose="020B0604020202020204" pitchFamily="34" charset="0"/>
                <a:ea typeface="Intel Clear" panose="020B0604020203020204" pitchFamily="34" charset="0"/>
                <a:cs typeface="Arial" panose="020B0604020202020204" pitchFamily="34" charset="0"/>
              </a:defRPr>
            </a:lvl1pPr>
          </a:lstStyle>
          <a:p>
            <a:r>
              <a:rPr lang="en-US" dirty="0" smtClean="0"/>
              <a:t>40pt Intel Clear Heading</a:t>
            </a:r>
            <a:endParaRPr lang="en-US" dirty="0"/>
          </a:p>
        </p:txBody>
      </p:sp>
    </p:spTree>
    <p:extLst>
      <p:ext uri="{BB962C8B-B14F-4D97-AF65-F5344CB8AC3E}">
        <p14:creationId xmlns:p14="http://schemas.microsoft.com/office/powerpoint/2010/main" val="400125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8"/>
            <a:ext cx="7772400" cy="1021556"/>
          </a:xfrm>
        </p:spPr>
        <p:txBody>
          <a:bodyPr anchor="b" anchorCtr="0">
            <a:noAutofit/>
          </a:bodyPr>
          <a:lstStyle>
            <a:lvl1pPr algn="l">
              <a:lnSpc>
                <a:spcPct val="80000"/>
              </a:lnSpc>
              <a:defRPr sz="4000" b="0" cap="none" spc="0" baseline="0">
                <a:solidFill>
                  <a:schemeClr val="bg1">
                    <a:alpha val="90000"/>
                  </a:schemeClr>
                </a:solidFill>
                <a:latin typeface="+mj-lt"/>
                <a:cs typeface="Arial" panose="020B0604020202020204" pitchFamily="34" charset="0"/>
              </a:defRPr>
            </a:lvl1pPr>
          </a:lstStyle>
          <a:p>
            <a:r>
              <a:rPr lang="en-US" dirty="0" smtClean="0"/>
              <a:t>40pt Intel Clear Pro blue section</a:t>
            </a:r>
            <a:endParaRPr lang="en-US" dirty="0"/>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chemeClr val="accent3"/>
                </a:solidFill>
                <a:latin typeface="+mn-lt"/>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16pt Intel Clear Subhead</a:t>
            </a:r>
            <a:endParaRPr lang="en-US" dirty="0"/>
          </a:p>
        </p:txBody>
      </p:sp>
      <p:sp>
        <p:nvSpPr>
          <p:cNvPr id="5" name="Picture Placeholder 4"/>
          <p:cNvSpPr>
            <a:spLocks noGrp="1"/>
          </p:cNvSpPr>
          <p:nvPr>
            <p:ph type="pic" sz="quarter" idx="13" hasCustomPrompt="1"/>
          </p:nvPr>
        </p:nvSpPr>
        <p:spPr>
          <a:xfrm>
            <a:off x="0" y="1"/>
            <a:ext cx="9144000" cy="2574131"/>
          </a:xfrm>
          <a:solidFill>
            <a:schemeClr val="bg2">
              <a:lumMod val="60000"/>
              <a:lumOff val="40000"/>
            </a:schemeClr>
          </a:solidFill>
        </p:spPr>
        <p:txBody>
          <a:bodyPr/>
          <a:lstStyle>
            <a:lvl1pPr>
              <a:defRPr baseline="0">
                <a:solidFill>
                  <a:srgbClr val="0071C5"/>
                </a:solidFill>
              </a:defRPr>
            </a:lvl1pPr>
          </a:lstStyle>
          <a:p>
            <a:r>
              <a:rPr lang="en-US" smtClean="0"/>
              <a:t>Insert photo here. Drag picture to placeholder or click icon to add.</a:t>
            </a:r>
            <a:endParaRPr lang="en-US"/>
          </a:p>
        </p:txBody>
      </p:sp>
    </p:spTree>
    <p:extLst>
      <p:ext uri="{BB962C8B-B14F-4D97-AF65-F5344CB8AC3E}">
        <p14:creationId xmlns:p14="http://schemas.microsoft.com/office/powerpoint/2010/main" val="384376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a:t>
            </a:fld>
            <a:endParaRPr lang="en-US"/>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smtClean="0"/>
              <a:t>28pt Intel Clear Headline</a:t>
            </a:r>
            <a:endParaRPr lang="en-US" dirty="0"/>
          </a:p>
        </p:txBody>
      </p:sp>
    </p:spTree>
    <p:extLst>
      <p:ext uri="{BB962C8B-B14F-4D97-AF65-F5344CB8AC3E}">
        <p14:creationId xmlns:p14="http://schemas.microsoft.com/office/powerpoint/2010/main" val="41371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a:t>
            </a:fld>
            <a:endParaRPr lang="en-US"/>
          </a:p>
        </p:txBody>
      </p:sp>
    </p:spTree>
    <p:extLst>
      <p:ext uri="{BB962C8B-B14F-4D97-AF65-F5344CB8AC3E}">
        <p14:creationId xmlns:p14="http://schemas.microsoft.com/office/powerpoint/2010/main" val="332896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4" y="1201342"/>
            <a:ext cx="8228012" cy="3427808"/>
          </a:xfrm>
        </p:spPr>
        <p:txBody>
          <a:bodyPr/>
          <a:lstStyle>
            <a:lvl1pPr marL="0" marR="0" indent="0" algn="l" defTabSz="342900" rtl="0" eaLnBrk="1" fontAlgn="auto" latinLnBrk="0" hangingPunct="1">
              <a:lnSpc>
                <a:spcPct val="100000"/>
              </a:lnSpc>
              <a:spcBef>
                <a:spcPts val="900"/>
              </a:spcBef>
              <a:spcAft>
                <a:spcPts val="0"/>
              </a:spcAft>
              <a:buClrTx/>
              <a:buSzTx/>
              <a:buFont typeface="Wingdings" panose="05000000000000000000" pitchFamily="2" charset="2"/>
              <a:buNone/>
              <a:tabLst/>
              <a:defRPr/>
            </a:lvl1pPr>
            <a:lvl2pPr>
              <a:defRPr lang="en-US" sz="1350" kern="1200" baseline="0" dirty="0" err="1" smtClean="0">
                <a:solidFill>
                  <a:schemeClr val="tx2"/>
                </a:solidFill>
                <a:latin typeface="Intel Clear"/>
                <a:ea typeface="+mn-ea"/>
                <a:cs typeface="Intel Clear"/>
              </a:defRPr>
            </a:lvl2pPr>
            <a:lvl3pPr marL="428625" indent="-171450" algn="l" defTabSz="342900" rtl="0" eaLnBrk="1" latinLnBrk="0" hangingPunct="1">
              <a:spcBef>
                <a:spcPts val="600"/>
              </a:spcBef>
              <a:buFont typeface="Wingdings" charset="2"/>
              <a:buChar char="§"/>
              <a:defRPr lang="en-US" sz="1350" kern="1200" dirty="0" smtClean="0">
                <a:solidFill>
                  <a:schemeClr val="tx2"/>
                </a:solidFill>
                <a:latin typeface="Intel Clear"/>
                <a:ea typeface="+mn-ea"/>
                <a:cs typeface="Intel Clear"/>
              </a:defRPr>
            </a:lvl3pPr>
            <a:lvl4pPr>
              <a:defRPr/>
            </a:lvl4pPr>
            <a:lvl5pPr>
              <a:defRPr/>
            </a:lvl5pPr>
          </a:lstStyle>
          <a:p>
            <a:pPr marL="0" marR="0" lvl="0" indent="0" algn="l" defTabSz="342900" rtl="0" eaLnBrk="1" fontAlgn="auto" latinLnBrk="0" hangingPunct="1">
              <a:lnSpc>
                <a:spcPct val="100000"/>
              </a:lnSpc>
              <a:spcBef>
                <a:spcPts val="900"/>
              </a:spcBef>
              <a:spcAft>
                <a:spcPts val="0"/>
              </a:spcAft>
              <a:buClrTx/>
              <a:buSzTx/>
              <a:buFont typeface="Wingdings" panose="05000000000000000000" pitchFamily="2" charset="2"/>
              <a:buNone/>
              <a:tabLst/>
              <a:defRPr/>
            </a:pPr>
            <a:r>
              <a:rPr lang="en-US" dirty="0" err="1" smtClean="0"/>
              <a:t>22pt</a:t>
            </a:r>
            <a:r>
              <a:rPr lang="en-US" dirty="0" smtClean="0"/>
              <a:t> Arial body text</a:t>
            </a:r>
          </a:p>
          <a:p>
            <a:pPr lvl="1"/>
            <a:r>
              <a:rPr lang="en-US" dirty="0" err="1" smtClean="0"/>
              <a:t>18pt</a:t>
            </a:r>
            <a:r>
              <a:rPr lang="en-US" dirty="0" smtClean="0"/>
              <a:t> Arial bullet one</a:t>
            </a:r>
          </a:p>
          <a:p>
            <a:pPr marL="428625" lvl="2" indent="-171450" algn="l" defTabSz="342900" rtl="0" eaLnBrk="1" latinLnBrk="0" hangingPunct="1">
              <a:spcBef>
                <a:spcPts val="600"/>
              </a:spcBef>
              <a:buFont typeface="Wingdings" charset="2"/>
              <a:buChar char="§"/>
            </a:pPr>
            <a:r>
              <a:rPr lang="en-US" dirty="0" err="1" smtClean="0"/>
              <a:t>18pt</a:t>
            </a:r>
            <a:r>
              <a:rPr lang="en-US" dirty="0" smtClean="0"/>
              <a:t> Arial sub-bullet</a:t>
            </a:r>
          </a:p>
          <a:p>
            <a:pPr lvl="3"/>
            <a:r>
              <a:rPr lang="en-US" dirty="0" err="1" smtClean="0"/>
              <a:t>16pt</a:t>
            </a:r>
            <a:r>
              <a:rPr lang="en-US" dirty="0" smtClean="0"/>
              <a:t> Arial fourth level</a:t>
            </a:r>
          </a:p>
          <a:p>
            <a:pPr lvl="4"/>
            <a:r>
              <a:rPr lang="en-US" dirty="0" err="1" smtClean="0"/>
              <a:t>14pt</a:t>
            </a:r>
            <a:r>
              <a:rPr lang="en-US" dirty="0" smtClean="0"/>
              <a:t> Arial fifth level</a:t>
            </a:r>
            <a:endParaRPr lang="en-US" dirty="0"/>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94711AF7-C031-AD40-9DB6-75155DE35398}" type="datetime1">
              <a:rPr lang="en-US" smtClean="0"/>
              <a:t>6/20/16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
        <p:nvSpPr>
          <p:cNvPr id="7" name="Title 6"/>
          <p:cNvSpPr>
            <a:spLocks noGrp="1"/>
          </p:cNvSpPr>
          <p:nvPr>
            <p:ph type="title" hasCustomPrompt="1"/>
          </p:nvPr>
        </p:nvSpPr>
        <p:spPr/>
        <p:txBody>
          <a:bodyPr/>
          <a:lstStyle>
            <a:lvl1pPr>
              <a:defRPr/>
            </a:lvl1pPr>
          </a:lstStyle>
          <a:p>
            <a:r>
              <a:rPr lang="en-US" dirty="0" err="1" smtClean="0"/>
              <a:t>36pt</a:t>
            </a:r>
            <a:r>
              <a:rPr lang="en-US" dirty="0" smtClean="0"/>
              <a:t> Arial Headline</a:t>
            </a:r>
            <a:endParaRPr lang="en-US" dirty="0"/>
          </a:p>
        </p:txBody>
      </p:sp>
    </p:spTree>
    <p:extLst>
      <p:ext uri="{BB962C8B-B14F-4D97-AF65-F5344CB8AC3E}">
        <p14:creationId xmlns:p14="http://schemas.microsoft.com/office/powerpoint/2010/main" val="37093977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8CF8F8-BB96-1745-8E53-E7E8909D1140}" type="datetime1">
              <a:rPr lang="en-US" smtClean="0"/>
              <a:t>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Tree>
    <p:extLst>
      <p:ext uri="{BB962C8B-B14F-4D97-AF65-F5344CB8AC3E}">
        <p14:creationId xmlns:p14="http://schemas.microsoft.com/office/powerpoint/2010/main" val="63732117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4B2C7BF-48EE-5D42-BDF1-169A96473456}" type="datetime1">
              <a:rPr lang="en-US" smtClean="0"/>
              <a:t>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a:p>
        </p:txBody>
      </p:sp>
    </p:spTree>
    <p:extLst>
      <p:ext uri="{BB962C8B-B14F-4D97-AF65-F5344CB8AC3E}">
        <p14:creationId xmlns:p14="http://schemas.microsoft.com/office/powerpoint/2010/main" val="195599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4209AD-20C8-934D-ABE2-C950D00E268F}" type="datetime1">
              <a:rPr lang="en-US" smtClean="0"/>
              <a:t>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2556C5-CE8C-6547-B838-EA80C61A4AF7}" type="slidenum">
              <a:rPr lang="en-US" smtClean="0"/>
              <a:pPr/>
              <a:t>‹#›</a:t>
            </a:fld>
            <a:endParaRPr lang="en-US"/>
          </a:p>
        </p:txBody>
      </p:sp>
    </p:spTree>
    <p:extLst>
      <p:ext uri="{BB962C8B-B14F-4D97-AF65-F5344CB8AC3E}">
        <p14:creationId xmlns:p14="http://schemas.microsoft.com/office/powerpoint/2010/main" val="6478752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B793A39-959E-3146-9C15-CDFB2F416035}" type="datetime1">
              <a:rPr lang="en-US" smtClean="0"/>
              <a:t>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2556C5-CE8C-6547-B838-EA80C61A4AF7}" type="slidenum">
              <a:rPr lang="en-US" smtClean="0"/>
              <a:pPr/>
              <a:t>‹#›</a:t>
            </a:fld>
            <a:endParaRPr lang="en-US"/>
          </a:p>
        </p:txBody>
      </p:sp>
    </p:spTree>
    <p:extLst>
      <p:ext uri="{BB962C8B-B14F-4D97-AF65-F5344CB8AC3E}">
        <p14:creationId xmlns:p14="http://schemas.microsoft.com/office/powerpoint/2010/main" val="109688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CC1474-8382-B84D-9809-EE5C6534F69D}" type="datetime1">
              <a:rPr lang="en-US" smtClean="0"/>
              <a:t>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2556C5-CE8C-6547-B838-EA80C61A4AF7}" type="slidenum">
              <a:rPr lang="en-US" smtClean="0"/>
              <a:pPr/>
              <a:t>‹#›</a:t>
            </a:fld>
            <a:endParaRPr lang="en-US"/>
          </a:p>
        </p:txBody>
      </p:sp>
    </p:spTree>
    <p:extLst>
      <p:ext uri="{BB962C8B-B14F-4D97-AF65-F5344CB8AC3E}">
        <p14:creationId xmlns:p14="http://schemas.microsoft.com/office/powerpoint/2010/main" val="132157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DD163F-BE8D-0F4C-8EE2-B689AE04FD27}" type="datetime1">
              <a:rPr lang="en-US" smtClean="0"/>
              <a:t>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a:p>
        </p:txBody>
      </p:sp>
    </p:spTree>
    <p:extLst>
      <p:ext uri="{BB962C8B-B14F-4D97-AF65-F5344CB8AC3E}">
        <p14:creationId xmlns:p14="http://schemas.microsoft.com/office/powerpoint/2010/main" val="3236814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9B0731-C2A3-7942-AA70-A7DF5BABBDC7}" type="datetime1">
              <a:rPr lang="en-US" smtClean="0"/>
              <a:t>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a:p>
        </p:txBody>
      </p:sp>
    </p:spTree>
    <p:extLst>
      <p:ext uri="{BB962C8B-B14F-4D97-AF65-F5344CB8AC3E}">
        <p14:creationId xmlns:p14="http://schemas.microsoft.com/office/powerpoint/2010/main" val="53855650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5784976-592F-2C47-A2D9-A2BD8892FE3F}" type="datetime1">
              <a:rPr lang="en-US" smtClean="0"/>
              <a:t>6/20/16</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2556C5-CE8C-6547-B838-EA80C61A4AF7}" type="slidenum">
              <a:rPr lang="en-US" smtClean="0"/>
              <a:pPr/>
              <a:t>‹#›</a:t>
            </a:fld>
            <a:endParaRPr lang="en-US"/>
          </a:p>
        </p:txBody>
      </p:sp>
    </p:spTree>
    <p:extLst>
      <p:ext uri="{BB962C8B-B14F-4D97-AF65-F5344CB8AC3E}">
        <p14:creationId xmlns:p14="http://schemas.microsoft.com/office/powerpoint/2010/main" val="847063805"/>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674" r:id="rId14"/>
    <p:sldLayoutId id="2147483684" r:id="rId15"/>
    <p:sldLayoutId id="2147483660" r:id="rId16"/>
    <p:sldLayoutId id="2147483668" r:id="rId17"/>
    <p:sldLayoutId id="2147483669" r:id="rId18"/>
    <p:sldLayoutId id="2147483670" r:id="rId19"/>
    <p:sldLayoutId id="2147483677" r:id="rId20"/>
    <p:sldLayoutId id="2147483665" r:id="rId21"/>
    <p:sldLayoutId id="2147483654" r:id="rId22"/>
    <p:sldLayoutId id="2147483655" r:id="rId23"/>
    <p:sldLayoutId id="2147483687"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emf"/><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12.png"/><Relationship Id="rId10" Type="http://schemas.openxmlformats.org/officeDocument/2006/relationships/image" Target="../media/image33.png"/><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4.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emf"/></Relationships>
</file>

<file path=ppt/slides/_rels/slide29.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0.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9.emf"/></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IntelLabs/Latte.jl" TargetMode="External"/><Relationship Id="rId4" Type="http://schemas.openxmlformats.org/officeDocument/2006/relationships/image" Target="../media/image2.jpg"/><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2790" y="1599009"/>
            <a:ext cx="6621043" cy="1102519"/>
          </a:xfrm>
        </p:spPr>
        <p:txBody>
          <a:bodyPr>
            <a:normAutofit fontScale="90000"/>
          </a:bodyPr>
          <a:lstStyle/>
          <a:p>
            <a:pPr algn="l"/>
            <a:r>
              <a:rPr lang="en-US" sz="4400" dirty="0" smtClean="0">
                <a:solidFill>
                  <a:schemeClr val="accent5"/>
                </a:solidFill>
                <a:ea typeface="Intel Clear" charset="0"/>
                <a:cs typeface="Intel Clear" charset="0"/>
              </a:rPr>
              <a:t>Latte: A Language, Compiler, and Runtime for Elegant and Efficient Deep Neural Networks</a:t>
            </a:r>
            <a:endParaRPr lang="en-US" sz="4400" dirty="0">
              <a:solidFill>
                <a:schemeClr val="accent5"/>
              </a:solidFill>
              <a:ea typeface="Intel Clear" charset="0"/>
              <a:cs typeface="Intel Clear" charset="0"/>
            </a:endParaRPr>
          </a:p>
        </p:txBody>
      </p:sp>
      <p:sp>
        <p:nvSpPr>
          <p:cNvPr id="3" name="Subtitle 2"/>
          <p:cNvSpPr>
            <a:spLocks noGrp="1"/>
          </p:cNvSpPr>
          <p:nvPr>
            <p:ph type="subTitle" idx="1"/>
          </p:nvPr>
        </p:nvSpPr>
        <p:spPr>
          <a:xfrm>
            <a:off x="2362790" y="2701528"/>
            <a:ext cx="5638210" cy="1241822"/>
          </a:xfrm>
        </p:spPr>
        <p:txBody>
          <a:bodyPr>
            <a:normAutofit fontScale="92500"/>
          </a:bodyPr>
          <a:lstStyle/>
          <a:p>
            <a:pPr algn="l"/>
            <a:endParaRPr lang="en-US" dirty="0" smtClean="0">
              <a:solidFill>
                <a:schemeClr val="accent5"/>
              </a:solidFill>
            </a:endParaRPr>
          </a:p>
          <a:p>
            <a:pPr algn="l"/>
            <a:r>
              <a:rPr lang="en-US" dirty="0" smtClean="0">
                <a:solidFill>
                  <a:schemeClr val="accent5"/>
                </a:solidFill>
              </a:rPr>
              <a:t>Leonard </a:t>
            </a:r>
            <a:r>
              <a:rPr lang="en-US" dirty="0" err="1" smtClean="0">
                <a:solidFill>
                  <a:schemeClr val="accent5"/>
                </a:solidFill>
              </a:rPr>
              <a:t>Truong</a:t>
            </a:r>
            <a:r>
              <a:rPr lang="en-US" baseline="30000" dirty="0" err="1" smtClean="0">
                <a:solidFill>
                  <a:schemeClr val="accent5"/>
                </a:solidFill>
              </a:rPr>
              <a:t>φ</a:t>
            </a:r>
            <a:r>
              <a:rPr lang="en-US" baseline="30000" dirty="0" smtClean="0">
                <a:solidFill>
                  <a:schemeClr val="accent5"/>
                </a:solidFill>
              </a:rPr>
              <a:t>, </a:t>
            </a:r>
            <a:r>
              <a:rPr lang="en-US" baseline="30000" dirty="0" err="1" smtClean="0">
                <a:solidFill>
                  <a:schemeClr val="accent5"/>
                </a:solidFill>
              </a:rPr>
              <a:t>τ</a:t>
            </a:r>
            <a:r>
              <a:rPr lang="en-US" dirty="0" smtClean="0">
                <a:solidFill>
                  <a:schemeClr val="accent5"/>
                </a:solidFill>
              </a:rPr>
              <a:t>, </a:t>
            </a:r>
            <a:r>
              <a:rPr lang="en-US" dirty="0" err="1" smtClean="0">
                <a:solidFill>
                  <a:schemeClr val="accent5"/>
                </a:solidFill>
              </a:rPr>
              <a:t>Rajkishore</a:t>
            </a:r>
            <a:r>
              <a:rPr lang="en-US" dirty="0" smtClean="0">
                <a:solidFill>
                  <a:schemeClr val="accent5"/>
                </a:solidFill>
              </a:rPr>
              <a:t> </a:t>
            </a:r>
            <a:r>
              <a:rPr lang="en-US" dirty="0" err="1" smtClean="0">
                <a:solidFill>
                  <a:schemeClr val="accent5"/>
                </a:solidFill>
              </a:rPr>
              <a:t>Barik</a:t>
            </a:r>
            <a:r>
              <a:rPr lang="en-US" baseline="30000" dirty="0" err="1" smtClean="0">
                <a:solidFill>
                  <a:schemeClr val="accent5"/>
                </a:solidFill>
              </a:rPr>
              <a:t>τ</a:t>
            </a:r>
            <a:r>
              <a:rPr lang="en-US" dirty="0" smtClean="0">
                <a:solidFill>
                  <a:schemeClr val="accent5"/>
                </a:solidFill>
              </a:rPr>
              <a:t>, Ehsan </a:t>
            </a:r>
            <a:r>
              <a:rPr lang="en-US" dirty="0" err="1" smtClean="0">
                <a:solidFill>
                  <a:schemeClr val="accent5"/>
                </a:solidFill>
              </a:rPr>
              <a:t>Totoni</a:t>
            </a:r>
            <a:r>
              <a:rPr lang="en-US" baseline="30000" dirty="0" err="1" smtClean="0">
                <a:solidFill>
                  <a:schemeClr val="accent5"/>
                </a:solidFill>
              </a:rPr>
              <a:t>τ</a:t>
            </a:r>
            <a:r>
              <a:rPr lang="en-US" dirty="0" smtClean="0">
                <a:solidFill>
                  <a:schemeClr val="accent5"/>
                </a:solidFill>
              </a:rPr>
              <a:t>, Hai </a:t>
            </a:r>
            <a:r>
              <a:rPr lang="en-US" dirty="0" err="1" smtClean="0">
                <a:solidFill>
                  <a:schemeClr val="accent5"/>
                </a:solidFill>
              </a:rPr>
              <a:t>Liu</a:t>
            </a:r>
            <a:r>
              <a:rPr lang="en-US" baseline="30000" dirty="0" err="1" smtClean="0">
                <a:solidFill>
                  <a:schemeClr val="accent5"/>
                </a:solidFill>
              </a:rPr>
              <a:t>τ</a:t>
            </a:r>
            <a:r>
              <a:rPr lang="en-US" dirty="0" smtClean="0">
                <a:solidFill>
                  <a:schemeClr val="accent5"/>
                </a:solidFill>
              </a:rPr>
              <a:t>, </a:t>
            </a:r>
            <a:br>
              <a:rPr lang="en-US" dirty="0" smtClean="0">
                <a:solidFill>
                  <a:schemeClr val="accent5"/>
                </a:solidFill>
              </a:rPr>
            </a:br>
            <a:r>
              <a:rPr lang="en-US" dirty="0" smtClean="0">
                <a:solidFill>
                  <a:schemeClr val="accent5"/>
                </a:solidFill>
              </a:rPr>
              <a:t>Chick </a:t>
            </a:r>
            <a:r>
              <a:rPr lang="en-US" dirty="0" err="1" smtClean="0">
                <a:solidFill>
                  <a:schemeClr val="accent5"/>
                </a:solidFill>
              </a:rPr>
              <a:t>Markley</a:t>
            </a:r>
            <a:r>
              <a:rPr lang="en-US" baseline="30000" dirty="0" err="1" smtClean="0">
                <a:solidFill>
                  <a:schemeClr val="accent5"/>
                </a:solidFill>
              </a:rPr>
              <a:t>φ</a:t>
            </a:r>
            <a:r>
              <a:rPr lang="en-US" dirty="0" smtClean="0">
                <a:solidFill>
                  <a:schemeClr val="accent5"/>
                </a:solidFill>
              </a:rPr>
              <a:t>, Armando </a:t>
            </a:r>
            <a:r>
              <a:rPr lang="en-US" dirty="0" err="1" smtClean="0">
                <a:solidFill>
                  <a:schemeClr val="accent5"/>
                </a:solidFill>
              </a:rPr>
              <a:t>Fox</a:t>
            </a:r>
            <a:r>
              <a:rPr lang="en-US" baseline="30000" dirty="0" err="1" smtClean="0">
                <a:solidFill>
                  <a:schemeClr val="accent5"/>
                </a:solidFill>
              </a:rPr>
              <a:t>φ</a:t>
            </a:r>
            <a:r>
              <a:rPr lang="en-US" dirty="0" smtClean="0">
                <a:solidFill>
                  <a:schemeClr val="accent5"/>
                </a:solidFill>
              </a:rPr>
              <a:t>, Tatiana </a:t>
            </a:r>
            <a:r>
              <a:rPr lang="en-US" dirty="0" err="1" smtClean="0">
                <a:solidFill>
                  <a:schemeClr val="accent5"/>
                </a:solidFill>
              </a:rPr>
              <a:t>Shpeisman</a:t>
            </a:r>
            <a:r>
              <a:rPr lang="en-US" baseline="30000" dirty="0" err="1" smtClean="0">
                <a:solidFill>
                  <a:schemeClr val="accent5"/>
                </a:solidFill>
              </a:rPr>
              <a:t>τ</a:t>
            </a:r>
            <a:endParaRPr lang="en-US" dirty="0" smtClean="0">
              <a:solidFill>
                <a:schemeClr val="accent5"/>
              </a:solidFill>
            </a:endParaRPr>
          </a:p>
          <a:p>
            <a:pPr algn="l"/>
            <a:r>
              <a:rPr lang="en-US" baseline="30000" dirty="0" err="1" smtClean="0">
                <a:solidFill>
                  <a:schemeClr val="accent5"/>
                </a:solidFill>
              </a:rPr>
              <a:t>τ</a:t>
            </a:r>
            <a:r>
              <a:rPr lang="en-US" dirty="0" err="1" smtClean="0">
                <a:solidFill>
                  <a:schemeClr val="accent5"/>
                </a:solidFill>
              </a:rPr>
              <a:t>Intel</a:t>
            </a:r>
            <a:r>
              <a:rPr lang="en-US" dirty="0" smtClean="0">
                <a:solidFill>
                  <a:schemeClr val="accent5"/>
                </a:solidFill>
              </a:rPr>
              <a:t> Labs, </a:t>
            </a:r>
            <a:r>
              <a:rPr lang="en-US" baseline="30000" dirty="0" err="1" smtClean="0">
                <a:solidFill>
                  <a:schemeClr val="accent5"/>
                </a:solidFill>
              </a:rPr>
              <a:t>φ</a:t>
            </a:r>
            <a:r>
              <a:rPr lang="en-US" b="0" dirty="0" err="1" smtClean="0">
                <a:solidFill>
                  <a:schemeClr val="accent5"/>
                </a:solidFill>
              </a:rPr>
              <a:t>UC</a:t>
            </a:r>
            <a:r>
              <a:rPr lang="en-US" b="0" dirty="0" smtClean="0">
                <a:solidFill>
                  <a:schemeClr val="accent5"/>
                </a:solidFill>
              </a:rPr>
              <a:t> Berkeley</a:t>
            </a:r>
            <a:endParaRPr lang="en-US" b="0" dirty="0">
              <a:solidFill>
                <a:schemeClr val="accent5"/>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66" y="1076633"/>
            <a:ext cx="2202624" cy="1497204"/>
          </a:xfrm>
          <a:prstGeom prst="rect">
            <a:avLst/>
          </a:prstGeom>
          <a:effectLst>
            <a:outerShdw blurRad="50800" dist="76200" dir="2700000" algn="tl" rotWithShape="0">
              <a:prstClr val="black">
                <a:alpha val="40000"/>
              </a:prstClr>
            </a:outerShdw>
            <a:softEdge rad="12700"/>
          </a:effectLst>
        </p:spPr>
      </p:pic>
    </p:spTree>
    <p:extLst>
      <p:ext uri="{BB962C8B-B14F-4D97-AF65-F5344CB8AC3E}">
        <p14:creationId xmlns:p14="http://schemas.microsoft.com/office/powerpoint/2010/main" val="299221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10</a:t>
            </a:fld>
            <a:endParaRPr lang="en-US"/>
          </a:p>
        </p:txBody>
      </p:sp>
      <p:sp>
        <p:nvSpPr>
          <p:cNvPr id="217" name="Title 216"/>
          <p:cNvSpPr>
            <a:spLocks noGrp="1"/>
          </p:cNvSpPr>
          <p:nvPr>
            <p:ph type="title"/>
          </p:nvPr>
        </p:nvSpPr>
        <p:spPr/>
        <p:txBody>
          <a:bodyPr/>
          <a:lstStyle/>
          <a:p>
            <a:r>
              <a:rPr lang="en-US" dirty="0" smtClean="0">
                <a:solidFill>
                  <a:schemeClr val="accent5"/>
                </a:solidFill>
              </a:rPr>
              <a:t>Latte System Diagram</a:t>
            </a:r>
            <a:endParaRPr lang="en-US" dirty="0">
              <a:solidFill>
                <a:schemeClr val="accent5"/>
              </a:solidFill>
            </a:endParaRPr>
          </a:p>
        </p:txBody>
      </p:sp>
      <p:sp>
        <p:nvSpPr>
          <p:cNvPr id="304" name="Document 303"/>
          <p:cNvSpPr/>
          <p:nvPr/>
        </p:nvSpPr>
        <p:spPr>
          <a:xfrm>
            <a:off x="146489" y="1390487"/>
            <a:ext cx="1511184" cy="817581"/>
          </a:xfrm>
          <a:prstGeom prst="flowChartDocumen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smtClean="0">
                <a:ln>
                  <a:noFill/>
                </a:ln>
                <a:solidFill>
                  <a:prstClr val="white"/>
                </a:solidFill>
                <a:effectLst/>
                <a:uLnTx/>
                <a:uFillTx/>
                <a:latin typeface="Intel Clear" charset="0"/>
                <a:ea typeface="Intel Clear" charset="0"/>
                <a:cs typeface="Intel Clear" charset="0"/>
              </a:rPr>
              <a:t>Network</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Intel Clear" charset="0"/>
                <a:ea typeface="Intel Clear" charset="0"/>
                <a:cs typeface="Intel Clear" charset="0"/>
              </a:rPr>
              <a:t>Description</a:t>
            </a:r>
            <a:endParaRPr kumimoji="0" lang="en-US" sz="1800" u="none" strike="noStrike" kern="0" cap="none" spc="0" normalizeH="0" baseline="0" noProof="0" dirty="0" smtClean="0">
              <a:ln>
                <a:noFill/>
              </a:ln>
              <a:solidFill>
                <a:prstClr val="white"/>
              </a:solidFill>
              <a:effectLst/>
              <a:uLnTx/>
              <a:uFillTx/>
              <a:latin typeface="Intel Clear" charset="0"/>
              <a:ea typeface="Intel Clear" charset="0"/>
              <a:cs typeface="Intel Clear" charset="0"/>
            </a:endParaRPr>
          </a:p>
        </p:txBody>
      </p:sp>
      <p:sp>
        <p:nvSpPr>
          <p:cNvPr id="305" name="Process 304"/>
          <p:cNvSpPr/>
          <p:nvPr/>
        </p:nvSpPr>
        <p:spPr>
          <a:xfrm>
            <a:off x="2099240" y="1461377"/>
            <a:ext cx="2028825" cy="667814"/>
          </a:xfrm>
          <a:prstGeom prst="flowChartProcess">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Intel Clear" charset="0"/>
                <a:ea typeface="Intel Clear" charset="0"/>
                <a:cs typeface="Intel Clear" charset="0"/>
              </a:rPr>
              <a:t>Julia Embedded DSL </a:t>
            </a:r>
            <a:r>
              <a:rPr kumimoji="0" lang="en-US" sz="1800" u="none" strike="noStrike" kern="0" cap="none" spc="0" normalizeH="0" baseline="0" noProof="0" dirty="0" smtClean="0">
                <a:ln>
                  <a:noFill/>
                </a:ln>
                <a:solidFill>
                  <a:prstClr val="white"/>
                </a:solidFill>
                <a:effectLst/>
                <a:uLnTx/>
                <a:uFillTx/>
                <a:latin typeface="Intel Clear" charset="0"/>
                <a:ea typeface="Intel Clear" charset="0"/>
                <a:cs typeface="Intel Clear" charset="0"/>
              </a:rPr>
              <a:t>Frontend</a:t>
            </a:r>
          </a:p>
        </p:txBody>
      </p:sp>
      <p:sp>
        <p:nvSpPr>
          <p:cNvPr id="308" name="Data 307"/>
          <p:cNvSpPr/>
          <p:nvPr/>
        </p:nvSpPr>
        <p:spPr>
          <a:xfrm>
            <a:off x="4569632" y="1461377"/>
            <a:ext cx="2028825" cy="672588"/>
          </a:xfrm>
          <a:prstGeom prst="flowChartInputOutpu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Data-flow</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smtClean="0">
                <a:solidFill>
                  <a:prstClr val="white"/>
                </a:solidFill>
                <a:latin typeface="Intel Clear" charset="0"/>
                <a:ea typeface="Intel Clear" charset="0"/>
                <a:cs typeface="Intel Clear" charset="0"/>
              </a:rPr>
              <a:t>Graph</a:t>
            </a:r>
            <a:endPar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endParaRPr>
          </a:p>
        </p:txBody>
      </p:sp>
      <p:sp>
        <p:nvSpPr>
          <p:cNvPr id="309" name="Process 308"/>
          <p:cNvSpPr/>
          <p:nvPr/>
        </p:nvSpPr>
        <p:spPr>
          <a:xfrm>
            <a:off x="4569633" y="2446273"/>
            <a:ext cx="2028825" cy="667814"/>
          </a:xfrm>
          <a:prstGeom prst="flowChartProcess">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Optimizations</a:t>
            </a:r>
          </a:p>
        </p:txBody>
      </p:sp>
      <p:sp>
        <p:nvSpPr>
          <p:cNvPr id="310" name="Process 309"/>
          <p:cNvSpPr/>
          <p:nvPr/>
        </p:nvSpPr>
        <p:spPr>
          <a:xfrm>
            <a:off x="6902300" y="1466153"/>
            <a:ext cx="2028825" cy="667814"/>
          </a:xfrm>
          <a:prstGeom prst="flowChartProcess">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Synthesis</a:t>
            </a:r>
          </a:p>
        </p:txBody>
      </p:sp>
      <p:cxnSp>
        <p:nvCxnSpPr>
          <p:cNvPr id="311" name="Straight Arrow Connector 310"/>
          <p:cNvCxnSpPr>
            <a:stCxn id="308" idx="5"/>
            <a:endCxn id="310" idx="1"/>
          </p:cNvCxnSpPr>
          <p:nvPr/>
        </p:nvCxnSpPr>
        <p:spPr>
          <a:xfrm>
            <a:off x="6395575" y="1797671"/>
            <a:ext cx="506725" cy="2389"/>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12" name="Straight Arrow Connector 311"/>
          <p:cNvCxnSpPr>
            <a:stCxn id="310" idx="2"/>
            <a:endCxn id="752" idx="1"/>
          </p:cNvCxnSpPr>
          <p:nvPr/>
        </p:nvCxnSpPr>
        <p:spPr>
          <a:xfrm flipH="1">
            <a:off x="7916712" y="2133967"/>
            <a:ext cx="1" cy="3155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15" name="Alternate Process 314"/>
          <p:cNvSpPr/>
          <p:nvPr/>
        </p:nvSpPr>
        <p:spPr>
          <a:xfrm>
            <a:off x="2099241" y="3512177"/>
            <a:ext cx="2028825" cy="612648"/>
          </a:xfrm>
          <a:prstGeom prst="flowChartAlternateProcess">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Parallel Runtime</a:t>
            </a:r>
          </a:p>
        </p:txBody>
      </p:sp>
      <p:sp>
        <p:nvSpPr>
          <p:cNvPr id="316" name="Process 315"/>
          <p:cNvSpPr/>
          <p:nvPr/>
        </p:nvSpPr>
        <p:spPr>
          <a:xfrm>
            <a:off x="2099241" y="2446273"/>
            <a:ext cx="2028825" cy="667814"/>
          </a:xfrm>
          <a:prstGeom prst="flowChartProcess">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x86 Backend</a:t>
            </a:r>
          </a:p>
        </p:txBody>
      </p:sp>
      <p:cxnSp>
        <p:nvCxnSpPr>
          <p:cNvPr id="319" name="Straight Arrow Connector 318"/>
          <p:cNvCxnSpPr>
            <a:stCxn id="309" idx="1"/>
            <a:endCxn id="316" idx="3"/>
          </p:cNvCxnSpPr>
          <p:nvPr/>
        </p:nvCxnSpPr>
        <p:spPr>
          <a:xfrm flipH="1">
            <a:off x="4128066" y="2780180"/>
            <a:ext cx="441567"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20" name="Data 319"/>
          <p:cNvSpPr/>
          <p:nvPr/>
        </p:nvSpPr>
        <p:spPr>
          <a:xfrm>
            <a:off x="146586" y="2473856"/>
            <a:ext cx="1511088" cy="640231"/>
          </a:xfrm>
          <a:prstGeom prst="flowChartInputOutpu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Binary</a:t>
            </a:r>
          </a:p>
        </p:txBody>
      </p:sp>
      <p:cxnSp>
        <p:nvCxnSpPr>
          <p:cNvPr id="596" name="Straight Arrow Connector 595"/>
          <p:cNvCxnSpPr>
            <a:stCxn id="316" idx="1"/>
            <a:endCxn id="320" idx="5"/>
          </p:cNvCxnSpPr>
          <p:nvPr/>
        </p:nvCxnSpPr>
        <p:spPr>
          <a:xfrm flipH="1">
            <a:off x="1506565" y="2780180"/>
            <a:ext cx="592676" cy="1379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27" name="Straight Arrow Connector 626"/>
          <p:cNvCxnSpPr>
            <a:stCxn id="305" idx="3"/>
            <a:endCxn id="308" idx="2"/>
          </p:cNvCxnSpPr>
          <p:nvPr/>
        </p:nvCxnSpPr>
        <p:spPr>
          <a:xfrm>
            <a:off x="4128065" y="1795284"/>
            <a:ext cx="644450" cy="238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64" name="Straight Arrow Connector 663"/>
          <p:cNvCxnSpPr>
            <a:stCxn id="304" idx="3"/>
            <a:endCxn id="305" idx="1"/>
          </p:cNvCxnSpPr>
          <p:nvPr/>
        </p:nvCxnSpPr>
        <p:spPr>
          <a:xfrm flipV="1">
            <a:off x="1657673" y="1795284"/>
            <a:ext cx="441567" cy="3994"/>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52" name="Data 751"/>
          <p:cNvSpPr/>
          <p:nvPr/>
        </p:nvSpPr>
        <p:spPr>
          <a:xfrm>
            <a:off x="6902299" y="2449479"/>
            <a:ext cx="2028825" cy="672588"/>
          </a:xfrm>
          <a:prstGeom prst="flowChartInputOutpu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Latte IR</a:t>
            </a:r>
          </a:p>
        </p:txBody>
      </p:sp>
      <p:cxnSp>
        <p:nvCxnSpPr>
          <p:cNvPr id="756" name="Straight Arrow Connector 755"/>
          <p:cNvCxnSpPr>
            <a:stCxn id="752" idx="2"/>
            <a:endCxn id="309" idx="3"/>
          </p:cNvCxnSpPr>
          <p:nvPr/>
        </p:nvCxnSpPr>
        <p:spPr>
          <a:xfrm flipH="1" flipV="1">
            <a:off x="6598458" y="2780180"/>
            <a:ext cx="506724" cy="5593"/>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77" name="Elbow Connector 776"/>
          <p:cNvCxnSpPr>
            <a:stCxn id="320" idx="4"/>
            <a:endCxn id="315" idx="1"/>
          </p:cNvCxnSpPr>
          <p:nvPr/>
        </p:nvCxnSpPr>
        <p:spPr>
          <a:xfrm rot="16200000" flipH="1">
            <a:off x="1148478" y="2867738"/>
            <a:ext cx="704414" cy="1197111"/>
          </a:xfrm>
          <a:prstGeom prst="bentConnector2">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8937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11</a:t>
            </a:fld>
            <a:endParaRPr lang="en-US"/>
          </a:p>
        </p:txBody>
      </p:sp>
      <p:sp>
        <p:nvSpPr>
          <p:cNvPr id="217" name="Title 216"/>
          <p:cNvSpPr>
            <a:spLocks noGrp="1"/>
          </p:cNvSpPr>
          <p:nvPr>
            <p:ph type="title"/>
          </p:nvPr>
        </p:nvSpPr>
        <p:spPr/>
        <p:txBody>
          <a:bodyPr/>
          <a:lstStyle/>
          <a:p>
            <a:r>
              <a:rPr lang="en-US" dirty="0" smtClean="0">
                <a:solidFill>
                  <a:schemeClr val="accent5"/>
                </a:solidFill>
              </a:rPr>
              <a:t>Latte DSL Frontend</a:t>
            </a:r>
            <a:endParaRPr lang="en-US" dirty="0">
              <a:solidFill>
                <a:schemeClr val="accent5"/>
              </a:solidFill>
            </a:endParaRPr>
          </a:p>
        </p:txBody>
      </p:sp>
      <p:sp>
        <p:nvSpPr>
          <p:cNvPr id="304" name="Document 303"/>
          <p:cNvSpPr/>
          <p:nvPr/>
        </p:nvSpPr>
        <p:spPr>
          <a:xfrm>
            <a:off x="146489" y="1390487"/>
            <a:ext cx="1511184" cy="817581"/>
          </a:xfrm>
          <a:prstGeom prst="flowChartDocumen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914400">
              <a:defRPr/>
            </a:pPr>
            <a:r>
              <a:rPr lang="en-US" kern="0" dirty="0">
                <a:solidFill>
                  <a:prstClr val="white"/>
                </a:solidFill>
                <a:latin typeface="Intel Clear" charset="0"/>
                <a:ea typeface="Intel Clear" charset="0"/>
                <a:cs typeface="Intel Clear" charset="0"/>
              </a:rPr>
              <a:t>Network</a:t>
            </a:r>
          </a:p>
          <a:p>
            <a:pPr lvl="0" algn="ctr" defTabSz="914400">
              <a:defRPr/>
            </a:pPr>
            <a:r>
              <a:rPr lang="en-US" kern="0" dirty="0">
                <a:solidFill>
                  <a:prstClr val="white"/>
                </a:solidFill>
                <a:latin typeface="Intel Clear" charset="0"/>
                <a:ea typeface="Intel Clear" charset="0"/>
                <a:cs typeface="Intel Clear" charset="0"/>
              </a:rPr>
              <a:t>Description</a:t>
            </a:r>
          </a:p>
        </p:txBody>
      </p:sp>
      <p:sp>
        <p:nvSpPr>
          <p:cNvPr id="305" name="Process 304"/>
          <p:cNvSpPr/>
          <p:nvPr/>
        </p:nvSpPr>
        <p:spPr>
          <a:xfrm>
            <a:off x="2099240" y="1461377"/>
            <a:ext cx="2028825" cy="667814"/>
          </a:xfrm>
          <a:prstGeom prst="flowChartProcess">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Intel Clear" charset="0"/>
                <a:ea typeface="Intel Clear" charset="0"/>
                <a:cs typeface="Intel Clear" charset="0"/>
              </a:rPr>
              <a:t>Julia Embedded DSL </a:t>
            </a:r>
            <a:r>
              <a:rPr kumimoji="0" lang="en-US" sz="1800" u="none" strike="noStrike" kern="0" cap="none" spc="0" normalizeH="0" baseline="0" noProof="0" dirty="0" smtClean="0">
                <a:ln>
                  <a:noFill/>
                </a:ln>
                <a:solidFill>
                  <a:prstClr val="white"/>
                </a:solidFill>
                <a:effectLst/>
                <a:uLnTx/>
                <a:uFillTx/>
                <a:latin typeface="Intel Clear" charset="0"/>
                <a:ea typeface="Intel Clear" charset="0"/>
                <a:cs typeface="Intel Clear" charset="0"/>
              </a:rPr>
              <a:t>Frontend</a:t>
            </a:r>
          </a:p>
        </p:txBody>
      </p:sp>
      <p:sp>
        <p:nvSpPr>
          <p:cNvPr id="308" name="Data 307"/>
          <p:cNvSpPr/>
          <p:nvPr/>
        </p:nvSpPr>
        <p:spPr>
          <a:xfrm>
            <a:off x="4569632" y="1461377"/>
            <a:ext cx="2028825" cy="672588"/>
          </a:xfrm>
          <a:prstGeom prst="flowChartInputOutpu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Data-flow</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smtClean="0">
                <a:solidFill>
                  <a:prstClr val="white"/>
                </a:solidFill>
                <a:latin typeface="Intel Clear" charset="0"/>
                <a:ea typeface="Intel Clear" charset="0"/>
                <a:cs typeface="Intel Clear" charset="0"/>
              </a:rPr>
              <a:t>Graph</a:t>
            </a:r>
            <a:endPar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endParaRPr>
          </a:p>
        </p:txBody>
      </p:sp>
      <p:sp>
        <p:nvSpPr>
          <p:cNvPr id="309" name="Process 308"/>
          <p:cNvSpPr/>
          <p:nvPr/>
        </p:nvSpPr>
        <p:spPr>
          <a:xfrm>
            <a:off x="4569633" y="2446273"/>
            <a:ext cx="2028825" cy="667814"/>
          </a:xfrm>
          <a:prstGeom prst="flowChartProcess">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Optimizations</a:t>
            </a:r>
          </a:p>
        </p:txBody>
      </p:sp>
      <p:sp>
        <p:nvSpPr>
          <p:cNvPr id="310" name="Process 309"/>
          <p:cNvSpPr/>
          <p:nvPr/>
        </p:nvSpPr>
        <p:spPr>
          <a:xfrm>
            <a:off x="6902300" y="1466153"/>
            <a:ext cx="2028825" cy="667814"/>
          </a:xfrm>
          <a:prstGeom prst="flowChartProcess">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Synthesis</a:t>
            </a:r>
          </a:p>
        </p:txBody>
      </p:sp>
      <p:cxnSp>
        <p:nvCxnSpPr>
          <p:cNvPr id="311" name="Straight Arrow Connector 310"/>
          <p:cNvCxnSpPr>
            <a:stCxn id="308" idx="5"/>
            <a:endCxn id="310" idx="1"/>
          </p:cNvCxnSpPr>
          <p:nvPr/>
        </p:nvCxnSpPr>
        <p:spPr>
          <a:xfrm>
            <a:off x="6395575" y="1797671"/>
            <a:ext cx="506725" cy="2389"/>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12" name="Straight Arrow Connector 311"/>
          <p:cNvCxnSpPr>
            <a:stCxn id="310" idx="2"/>
            <a:endCxn id="752" idx="1"/>
          </p:cNvCxnSpPr>
          <p:nvPr/>
        </p:nvCxnSpPr>
        <p:spPr>
          <a:xfrm flipH="1">
            <a:off x="7916712" y="2133967"/>
            <a:ext cx="1" cy="3155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15" name="Alternate Process 314"/>
          <p:cNvSpPr/>
          <p:nvPr/>
        </p:nvSpPr>
        <p:spPr>
          <a:xfrm>
            <a:off x="2099241" y="3512177"/>
            <a:ext cx="2028825" cy="612648"/>
          </a:xfrm>
          <a:prstGeom prst="flowChartAlternateProcess">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Parallel Runtime</a:t>
            </a:r>
          </a:p>
        </p:txBody>
      </p:sp>
      <p:sp>
        <p:nvSpPr>
          <p:cNvPr id="316" name="Process 315"/>
          <p:cNvSpPr/>
          <p:nvPr/>
        </p:nvSpPr>
        <p:spPr>
          <a:xfrm>
            <a:off x="2099241" y="2446273"/>
            <a:ext cx="2028825" cy="667814"/>
          </a:xfrm>
          <a:prstGeom prst="flowChartProcess">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x86 Backend</a:t>
            </a:r>
          </a:p>
        </p:txBody>
      </p:sp>
      <p:cxnSp>
        <p:nvCxnSpPr>
          <p:cNvPr id="319" name="Straight Arrow Connector 318"/>
          <p:cNvCxnSpPr>
            <a:stCxn id="309" idx="1"/>
            <a:endCxn id="316" idx="3"/>
          </p:cNvCxnSpPr>
          <p:nvPr/>
        </p:nvCxnSpPr>
        <p:spPr>
          <a:xfrm flipH="1">
            <a:off x="4128066" y="2780180"/>
            <a:ext cx="441567"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20" name="Data 319"/>
          <p:cNvSpPr/>
          <p:nvPr/>
        </p:nvSpPr>
        <p:spPr>
          <a:xfrm>
            <a:off x="146586" y="2473856"/>
            <a:ext cx="1511088" cy="640231"/>
          </a:xfrm>
          <a:prstGeom prst="flowChartInputOutpu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Binary</a:t>
            </a:r>
          </a:p>
        </p:txBody>
      </p:sp>
      <p:cxnSp>
        <p:nvCxnSpPr>
          <p:cNvPr id="596" name="Straight Arrow Connector 595"/>
          <p:cNvCxnSpPr>
            <a:stCxn id="316" idx="1"/>
            <a:endCxn id="320" idx="5"/>
          </p:cNvCxnSpPr>
          <p:nvPr/>
        </p:nvCxnSpPr>
        <p:spPr>
          <a:xfrm flipH="1">
            <a:off x="1506565" y="2780180"/>
            <a:ext cx="592676" cy="1379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27" name="Straight Arrow Connector 626"/>
          <p:cNvCxnSpPr>
            <a:stCxn id="305" idx="3"/>
            <a:endCxn id="308" idx="2"/>
          </p:cNvCxnSpPr>
          <p:nvPr/>
        </p:nvCxnSpPr>
        <p:spPr>
          <a:xfrm>
            <a:off x="4128065" y="1795284"/>
            <a:ext cx="644450" cy="238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64" name="Straight Arrow Connector 663"/>
          <p:cNvCxnSpPr>
            <a:stCxn id="304" idx="3"/>
            <a:endCxn id="305" idx="1"/>
          </p:cNvCxnSpPr>
          <p:nvPr/>
        </p:nvCxnSpPr>
        <p:spPr>
          <a:xfrm flipV="1">
            <a:off x="1657673" y="1795284"/>
            <a:ext cx="441567" cy="3994"/>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52" name="Data 751"/>
          <p:cNvSpPr/>
          <p:nvPr/>
        </p:nvSpPr>
        <p:spPr>
          <a:xfrm>
            <a:off x="6902299" y="2449479"/>
            <a:ext cx="2028825" cy="672588"/>
          </a:xfrm>
          <a:prstGeom prst="flowChartInputOutpu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Latte IR</a:t>
            </a:r>
          </a:p>
        </p:txBody>
      </p:sp>
      <p:cxnSp>
        <p:nvCxnSpPr>
          <p:cNvPr id="756" name="Straight Arrow Connector 755"/>
          <p:cNvCxnSpPr>
            <a:stCxn id="752" idx="2"/>
            <a:endCxn id="309" idx="3"/>
          </p:cNvCxnSpPr>
          <p:nvPr/>
        </p:nvCxnSpPr>
        <p:spPr>
          <a:xfrm flipH="1" flipV="1">
            <a:off x="6598458" y="2780180"/>
            <a:ext cx="506724" cy="5593"/>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77" name="Elbow Connector 776"/>
          <p:cNvCxnSpPr>
            <a:stCxn id="320" idx="4"/>
            <a:endCxn id="315" idx="1"/>
          </p:cNvCxnSpPr>
          <p:nvPr/>
        </p:nvCxnSpPr>
        <p:spPr>
          <a:xfrm rot="16200000" flipH="1">
            <a:off x="1148478" y="2867738"/>
            <a:ext cx="704414" cy="1197111"/>
          </a:xfrm>
          <a:prstGeom prst="bentConnector2">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30157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withEffect">
                                  <p:stCondLst>
                                    <p:cond delay="0"/>
                                  </p:stCondLst>
                                  <p:childTnLst>
                                    <p:animRot by="120000">
                                      <p:cBhvr>
                                        <p:cTn id="6" dur="100" fill="hold">
                                          <p:stCondLst>
                                            <p:cond delay="0"/>
                                          </p:stCondLst>
                                        </p:cTn>
                                        <p:tgtEl>
                                          <p:spTgt spid="305"/>
                                        </p:tgtEl>
                                        <p:attrNameLst>
                                          <p:attrName>r</p:attrName>
                                        </p:attrNameLst>
                                      </p:cBhvr>
                                    </p:animRot>
                                    <p:animRot by="-240000">
                                      <p:cBhvr>
                                        <p:cTn id="7" dur="200" fill="hold">
                                          <p:stCondLst>
                                            <p:cond delay="200"/>
                                          </p:stCondLst>
                                        </p:cTn>
                                        <p:tgtEl>
                                          <p:spTgt spid="305"/>
                                        </p:tgtEl>
                                        <p:attrNameLst>
                                          <p:attrName>r</p:attrName>
                                        </p:attrNameLst>
                                      </p:cBhvr>
                                    </p:animRot>
                                    <p:animRot by="240000">
                                      <p:cBhvr>
                                        <p:cTn id="8" dur="200" fill="hold">
                                          <p:stCondLst>
                                            <p:cond delay="400"/>
                                          </p:stCondLst>
                                        </p:cTn>
                                        <p:tgtEl>
                                          <p:spTgt spid="305"/>
                                        </p:tgtEl>
                                        <p:attrNameLst>
                                          <p:attrName>r</p:attrName>
                                        </p:attrNameLst>
                                      </p:cBhvr>
                                    </p:animRot>
                                    <p:animRot by="-240000">
                                      <p:cBhvr>
                                        <p:cTn id="9" dur="200" fill="hold">
                                          <p:stCondLst>
                                            <p:cond delay="600"/>
                                          </p:stCondLst>
                                        </p:cTn>
                                        <p:tgtEl>
                                          <p:spTgt spid="305"/>
                                        </p:tgtEl>
                                        <p:attrNameLst>
                                          <p:attrName>r</p:attrName>
                                        </p:attrNameLst>
                                      </p:cBhvr>
                                    </p:animRot>
                                    <p:animRot by="120000">
                                      <p:cBhvr>
                                        <p:cTn id="10" dur="200" fill="hold">
                                          <p:stCondLst>
                                            <p:cond delay="800"/>
                                          </p:stCondLst>
                                        </p:cTn>
                                        <p:tgtEl>
                                          <p:spTgt spid="30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5329238" y="3443288"/>
            <a:ext cx="3517106" cy="13239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15"/>
          <p:cNvSpPr>
            <a:spLocks noGrp="1"/>
          </p:cNvSpPr>
          <p:nvPr>
            <p:ph type="sldNum" sz="quarter" idx="12"/>
          </p:nvPr>
        </p:nvSpPr>
        <p:spPr>
          <a:xfrm>
            <a:off x="6457950" y="4811993"/>
            <a:ext cx="2057400" cy="273844"/>
          </a:xfrm>
        </p:spPr>
        <p:txBody>
          <a:bodyPr/>
          <a:lstStyle/>
          <a:p>
            <a:fld id="{EE2556C5-CE8C-6547-B838-EA80C61A4AF7}" type="slidenum">
              <a:rPr lang="en-US" smtClean="0"/>
              <a:pPr/>
              <a:t>12</a:t>
            </a:fld>
            <a:endParaRPr lang="en-US"/>
          </a:p>
        </p:txBody>
      </p:sp>
      <p:sp>
        <p:nvSpPr>
          <p:cNvPr id="3" name="Title 2"/>
          <p:cNvSpPr>
            <a:spLocks noGrp="1"/>
          </p:cNvSpPr>
          <p:nvPr>
            <p:ph type="title"/>
          </p:nvPr>
        </p:nvSpPr>
        <p:spPr/>
        <p:txBody>
          <a:bodyPr/>
          <a:lstStyle/>
          <a:p>
            <a:r>
              <a:rPr lang="en-US" dirty="0" smtClean="0">
                <a:solidFill>
                  <a:schemeClr val="accent5"/>
                </a:solidFill>
                <a:ea typeface="Neo Sans Intel" charset="0"/>
                <a:cs typeface="Neo Sans Intel" charset="0"/>
              </a:rPr>
              <a:t>Latte DSL: Introduction</a:t>
            </a:r>
            <a:endParaRPr lang="en-US" dirty="0">
              <a:solidFill>
                <a:schemeClr val="accent5"/>
              </a:solidFill>
            </a:endParaRPr>
          </a:p>
        </p:txBody>
      </p:sp>
      <p:pic>
        <p:nvPicPr>
          <p:cNvPr id="5" name="Picture 4"/>
          <p:cNvPicPr>
            <a:picLocks noChangeAspect="1"/>
          </p:cNvPicPr>
          <p:nvPr/>
        </p:nvPicPr>
        <p:blipFill>
          <a:blip r:embed="rId3"/>
          <a:stretch>
            <a:fillRect/>
          </a:stretch>
        </p:blipFill>
        <p:spPr>
          <a:xfrm>
            <a:off x="7019540" y="3549536"/>
            <a:ext cx="1665673" cy="1107792"/>
          </a:xfrm>
          <a:prstGeom prst="rect">
            <a:avLst/>
          </a:prstGeom>
        </p:spPr>
      </p:pic>
      <p:sp>
        <p:nvSpPr>
          <p:cNvPr id="9" name="TextBox 8"/>
          <p:cNvSpPr txBox="1"/>
          <p:nvPr/>
        </p:nvSpPr>
        <p:spPr>
          <a:xfrm>
            <a:off x="5552860" y="3795655"/>
            <a:ext cx="1544252" cy="307777"/>
          </a:xfrm>
          <a:prstGeom prst="rect">
            <a:avLst/>
          </a:prstGeom>
          <a:noFill/>
        </p:spPr>
        <p:txBody>
          <a:bodyPr vert="horz" wrap="square" lIns="0" tIns="0" rIns="0" bIns="0" rtlCol="0">
            <a:spAutoFit/>
          </a:bodyPr>
          <a:lstStyle/>
          <a:p>
            <a:r>
              <a:rPr lang="en-US" sz="2000" b="1" dirty="0" smtClean="0">
                <a:solidFill>
                  <a:srgbClr val="003C71"/>
                </a:solidFill>
              </a:rPr>
              <a:t>Embedded in</a:t>
            </a:r>
          </a:p>
        </p:txBody>
      </p:sp>
      <p:pic>
        <p:nvPicPr>
          <p:cNvPr id="15" name="Picture 14"/>
          <p:cNvPicPr>
            <a:picLocks noChangeAspect="1"/>
          </p:cNvPicPr>
          <p:nvPr/>
        </p:nvPicPr>
        <p:blipFill>
          <a:blip r:embed="rId4"/>
          <a:stretch>
            <a:fillRect/>
          </a:stretch>
        </p:blipFill>
        <p:spPr>
          <a:xfrm>
            <a:off x="455613" y="1177528"/>
            <a:ext cx="6654800" cy="3149600"/>
          </a:xfrm>
          <a:prstGeom prst="rect">
            <a:avLst/>
          </a:prstGeom>
        </p:spPr>
      </p:pic>
    </p:spTree>
    <p:extLst>
      <p:ext uri="{BB962C8B-B14F-4D97-AF65-F5344CB8AC3E}">
        <p14:creationId xmlns:p14="http://schemas.microsoft.com/office/powerpoint/2010/main" val="1128018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13</a:t>
            </a:fld>
            <a:endParaRPr lang="en-US"/>
          </a:p>
        </p:txBody>
      </p:sp>
      <p:sp>
        <p:nvSpPr>
          <p:cNvPr id="3" name="Title 2"/>
          <p:cNvSpPr>
            <a:spLocks noGrp="1"/>
          </p:cNvSpPr>
          <p:nvPr>
            <p:ph type="title"/>
          </p:nvPr>
        </p:nvSpPr>
        <p:spPr/>
        <p:txBody>
          <a:bodyPr/>
          <a:lstStyle/>
          <a:p>
            <a:r>
              <a:rPr lang="en-US" dirty="0" smtClean="0">
                <a:solidFill>
                  <a:schemeClr val="accent5"/>
                </a:solidFill>
              </a:rPr>
              <a:t>Latte DSL: Neuron</a:t>
            </a:r>
            <a:endParaRPr lang="en-US" dirty="0">
              <a:solidFill>
                <a:schemeClr val="accent5"/>
              </a:solidFill>
            </a:endParaRPr>
          </a:p>
        </p:txBody>
      </p:sp>
      <p:sp>
        <p:nvSpPr>
          <p:cNvPr id="4" name="Content Placeholder 3"/>
          <p:cNvSpPr>
            <a:spLocks noGrp="1"/>
          </p:cNvSpPr>
          <p:nvPr>
            <p:ph sz="quarter" idx="13"/>
          </p:nvPr>
        </p:nvSpPr>
        <p:spPr>
          <a:xfrm>
            <a:off x="455613" y="1203325"/>
            <a:ext cx="8494161" cy="3425825"/>
          </a:xfrm>
        </p:spPr>
        <p:txBody>
          <a:bodyPr>
            <a:normAutofit/>
          </a:bodyPr>
          <a:lstStyle/>
          <a:p>
            <a:pPr marL="0" indent="0">
              <a:buNone/>
            </a:pPr>
            <a:r>
              <a:rPr lang="de-DE" sz="2000" b="1" dirty="0" smtClean="0">
                <a:latin typeface="Intel Clear" charset="0"/>
                <a:ea typeface="Intel Clear" charset="0"/>
                <a:cs typeface="Intel Clear" charset="0"/>
              </a:rPr>
              <a:t>Neuron</a:t>
            </a:r>
            <a:r>
              <a:rPr lang="de-DE" sz="2000" dirty="0" smtClean="0">
                <a:latin typeface="Intel Clear" charset="0"/>
                <a:ea typeface="Intel Clear" charset="0"/>
                <a:cs typeface="Intel Clear" charset="0"/>
              </a:rPr>
              <a:t> – Primitive, </a:t>
            </a:r>
            <a:r>
              <a:rPr lang="de-DE" sz="2000" dirty="0" err="1" smtClean="0">
                <a:latin typeface="Intel Clear" charset="0"/>
                <a:ea typeface="Intel Clear" charset="0"/>
                <a:cs typeface="Intel Clear" charset="0"/>
              </a:rPr>
              <a:t>abstract</a:t>
            </a:r>
            <a:r>
              <a:rPr lang="de-DE" sz="2000" dirty="0" smtClean="0">
                <a:latin typeface="Intel Clear" charset="0"/>
                <a:ea typeface="Intel Clear" charset="0"/>
                <a:cs typeface="Intel Clear" charset="0"/>
              </a:rPr>
              <a:t> </a:t>
            </a:r>
            <a:r>
              <a:rPr lang="de-DE" sz="2000" dirty="0" err="1" smtClean="0">
                <a:latin typeface="Intel Clear" charset="0"/>
                <a:ea typeface="Intel Clear" charset="0"/>
                <a:cs typeface="Intel Clear" charset="0"/>
              </a:rPr>
              <a:t>data</a:t>
            </a:r>
            <a:r>
              <a:rPr lang="de-DE" sz="2000" dirty="0" smtClean="0">
                <a:latin typeface="Intel Clear" charset="0"/>
                <a:ea typeface="Intel Clear" charset="0"/>
                <a:cs typeface="Intel Clear" charset="0"/>
              </a:rPr>
              <a:t>-type</a:t>
            </a:r>
          </a:p>
          <a:p>
            <a:pPr marL="0" indent="0">
              <a:buNone/>
            </a:pPr>
            <a:endParaRPr lang="de-DE" sz="2000" dirty="0" smtClean="0">
              <a:latin typeface="Intel Clear" charset="0"/>
              <a:ea typeface="Intel Clear" charset="0"/>
              <a:cs typeface="Intel Clear" charset="0"/>
            </a:endParaRPr>
          </a:p>
          <a:p>
            <a:pPr marL="0" indent="0">
              <a:buNone/>
            </a:pPr>
            <a:endParaRPr lang="de-DE" sz="2000" dirty="0" smtClean="0">
              <a:latin typeface="Intel Clear" charset="0"/>
              <a:ea typeface="Intel Clear" charset="0"/>
              <a:cs typeface="Intel Clear" charset="0"/>
            </a:endParaRPr>
          </a:p>
          <a:p>
            <a:pPr marL="0" indent="0">
              <a:buNone/>
            </a:pPr>
            <a:endParaRPr lang="de-DE" sz="2000" dirty="0" smtClean="0">
              <a:latin typeface="Intel Clear" charset="0"/>
              <a:ea typeface="Intel Clear" charset="0"/>
              <a:cs typeface="Intel Clear" charset="0"/>
            </a:endParaRPr>
          </a:p>
          <a:p>
            <a:pPr marL="0" indent="0">
              <a:buNone/>
            </a:pPr>
            <a:endParaRPr lang="de-DE" sz="2000" dirty="0">
              <a:latin typeface="Intel Clear" charset="0"/>
              <a:ea typeface="Intel Clear" charset="0"/>
              <a:cs typeface="Intel Clear" charset="0"/>
            </a:endParaRPr>
          </a:p>
          <a:p>
            <a:pPr marL="0" indent="0">
              <a:buNone/>
            </a:pPr>
            <a:endParaRPr lang="de-DE" sz="2000" dirty="0" smtClean="0">
              <a:latin typeface="Intel Clear" charset="0"/>
              <a:ea typeface="Intel Clear" charset="0"/>
              <a:cs typeface="Intel Clear" charset="0"/>
            </a:endParaRPr>
          </a:p>
          <a:p>
            <a:pPr marL="0" indent="0">
              <a:buNone/>
            </a:pPr>
            <a:r>
              <a:rPr lang="de-DE" sz="2000" dirty="0" smtClean="0">
                <a:latin typeface="Intel Clear" charset="0"/>
                <a:ea typeface="Intel Clear" charset="0"/>
                <a:cs typeface="Intel Clear" charset="0"/>
              </a:rPr>
              <a:t>User </a:t>
            </a:r>
            <a:r>
              <a:rPr lang="de-DE" sz="2000" dirty="0" err="1" smtClean="0">
                <a:latin typeface="Intel Clear" charset="0"/>
                <a:ea typeface="Intel Clear" charset="0"/>
                <a:cs typeface="Intel Clear" charset="0"/>
              </a:rPr>
              <a:t>can</a:t>
            </a:r>
            <a:endParaRPr lang="de-DE" sz="2000" dirty="0" smtClean="0">
              <a:latin typeface="Intel Clear" charset="0"/>
              <a:ea typeface="Intel Clear" charset="0"/>
              <a:cs typeface="Intel Clear" charset="0"/>
            </a:endParaRPr>
          </a:p>
          <a:p>
            <a:pPr marL="568325" lvl="1" indent="-342900">
              <a:buFont typeface="Arial" charset="0"/>
              <a:buChar char="•"/>
            </a:pPr>
            <a:r>
              <a:rPr lang="de-DE" sz="2000" dirty="0" err="1" smtClean="0">
                <a:latin typeface="Intel Clear" charset="0"/>
                <a:ea typeface="Intel Clear" charset="0"/>
                <a:cs typeface="Intel Clear" charset="0"/>
              </a:rPr>
              <a:t>Define</a:t>
            </a:r>
            <a:r>
              <a:rPr lang="de-DE" sz="2000" dirty="0" smtClean="0">
                <a:latin typeface="Intel Clear" charset="0"/>
                <a:ea typeface="Intel Clear" charset="0"/>
                <a:cs typeface="Intel Clear" charset="0"/>
              </a:rPr>
              <a:t> additional </a:t>
            </a:r>
            <a:r>
              <a:rPr lang="de-DE" sz="2000" dirty="0" err="1" smtClean="0">
                <a:latin typeface="Intel Clear" charset="0"/>
                <a:ea typeface="Intel Clear" charset="0"/>
                <a:cs typeface="Intel Clear" charset="0"/>
              </a:rPr>
              <a:t>fields</a:t>
            </a:r>
            <a:r>
              <a:rPr lang="de-DE" sz="2000" dirty="0" smtClean="0">
                <a:latin typeface="Intel Clear" charset="0"/>
                <a:ea typeface="Intel Clear" charset="0"/>
                <a:cs typeface="Intel Clear" charset="0"/>
              </a:rPr>
              <a:t> </a:t>
            </a:r>
            <a:r>
              <a:rPr lang="de-DE" sz="2000" dirty="0" err="1" smtClean="0">
                <a:latin typeface="Intel Clear" charset="0"/>
                <a:ea typeface="Intel Clear" charset="0"/>
                <a:cs typeface="Intel Clear" charset="0"/>
              </a:rPr>
              <a:t>for</a:t>
            </a:r>
            <a:r>
              <a:rPr lang="de-DE" sz="2000" dirty="0" smtClean="0">
                <a:latin typeface="Intel Clear" charset="0"/>
                <a:ea typeface="Intel Clear" charset="0"/>
                <a:cs typeface="Intel Clear" charset="0"/>
              </a:rPr>
              <a:t> internal </a:t>
            </a:r>
            <a:r>
              <a:rPr lang="de-DE" sz="2000" dirty="0" err="1" smtClean="0">
                <a:latin typeface="Intel Clear" charset="0"/>
                <a:ea typeface="Intel Clear" charset="0"/>
                <a:cs typeface="Intel Clear" charset="0"/>
              </a:rPr>
              <a:t>state</a:t>
            </a:r>
            <a:r>
              <a:rPr lang="de-DE" sz="2000" dirty="0" smtClean="0">
                <a:latin typeface="Intel Clear" charset="0"/>
                <a:ea typeface="Intel Clear" charset="0"/>
                <a:cs typeface="Intel Clear" charset="0"/>
              </a:rPr>
              <a:t> (optional)</a:t>
            </a:r>
          </a:p>
          <a:p>
            <a:pPr marL="568325" lvl="1" indent="-342900">
              <a:buFont typeface="Arial" charset="0"/>
              <a:buChar char="•"/>
            </a:pPr>
            <a:r>
              <a:rPr lang="de-DE" sz="2000" dirty="0" err="1" smtClean="0">
                <a:latin typeface="Intel Clear" charset="0"/>
                <a:ea typeface="Intel Clear" charset="0"/>
                <a:cs typeface="Intel Clear" charset="0"/>
              </a:rPr>
              <a:t>Implement</a:t>
            </a:r>
            <a:r>
              <a:rPr lang="de-DE" sz="2000" dirty="0" smtClean="0">
                <a:latin typeface="Intel Clear" charset="0"/>
                <a:ea typeface="Intel Clear" charset="0"/>
                <a:cs typeface="Intel Clear" charset="0"/>
              </a:rPr>
              <a:t> </a:t>
            </a:r>
            <a:r>
              <a:rPr lang="de-DE" sz="2000" b="1" i="1" dirty="0" err="1" smtClean="0">
                <a:latin typeface="Intel Clear" charset="0"/>
                <a:ea typeface="Intel Clear" charset="0"/>
                <a:cs typeface="Intel Clear" charset="0"/>
              </a:rPr>
              <a:t>forward</a:t>
            </a:r>
            <a:r>
              <a:rPr lang="de-DE" sz="2000" dirty="0" smtClean="0">
                <a:latin typeface="Intel Clear" charset="0"/>
                <a:ea typeface="Intel Clear" charset="0"/>
                <a:cs typeface="Intel Clear" charset="0"/>
              </a:rPr>
              <a:t> </a:t>
            </a:r>
            <a:r>
              <a:rPr lang="de-DE" sz="2000" dirty="0" err="1" smtClean="0">
                <a:latin typeface="Intel Clear" charset="0"/>
                <a:ea typeface="Intel Clear" charset="0"/>
                <a:cs typeface="Intel Clear" charset="0"/>
              </a:rPr>
              <a:t>and</a:t>
            </a:r>
            <a:r>
              <a:rPr lang="de-DE" sz="2000" dirty="0" smtClean="0">
                <a:latin typeface="Intel Clear" charset="0"/>
                <a:ea typeface="Intel Clear" charset="0"/>
                <a:cs typeface="Intel Clear" charset="0"/>
              </a:rPr>
              <a:t> </a:t>
            </a:r>
            <a:r>
              <a:rPr lang="de-DE" sz="2000" b="1" i="1" dirty="0" err="1" smtClean="0">
                <a:latin typeface="Intel Clear" charset="0"/>
                <a:ea typeface="Intel Clear" charset="0"/>
                <a:cs typeface="Intel Clear" charset="0"/>
              </a:rPr>
              <a:t>backward</a:t>
            </a:r>
            <a:r>
              <a:rPr lang="de-DE" sz="2000" b="1" dirty="0">
                <a:latin typeface="Intel Clear" charset="0"/>
                <a:ea typeface="Intel Clear" charset="0"/>
                <a:cs typeface="Intel Clear" charset="0"/>
              </a:rPr>
              <a:t> </a:t>
            </a:r>
            <a:r>
              <a:rPr lang="de-DE" sz="2000" dirty="0" err="1" smtClean="0">
                <a:latin typeface="Intel Clear" charset="0"/>
                <a:ea typeface="Intel Clear" charset="0"/>
                <a:cs typeface="Intel Clear" charset="0"/>
              </a:rPr>
              <a:t>functions</a:t>
            </a:r>
            <a:r>
              <a:rPr lang="de-DE" sz="2000" dirty="0" smtClean="0">
                <a:latin typeface="Intel Clear" charset="0"/>
                <a:ea typeface="Intel Clear" charset="0"/>
                <a:cs typeface="Intel Clear" charset="0"/>
              </a:rPr>
              <a:t> (</a:t>
            </a:r>
            <a:r>
              <a:rPr lang="de-DE" sz="2000" dirty="0" err="1" smtClean="0">
                <a:latin typeface="Intel Clear" charset="0"/>
                <a:ea typeface="Intel Clear" charset="0"/>
                <a:cs typeface="Intel Clear" charset="0"/>
              </a:rPr>
              <a:t>required</a:t>
            </a:r>
            <a:r>
              <a:rPr lang="de-DE" sz="2000" dirty="0" smtClean="0">
                <a:latin typeface="Intel Clear" charset="0"/>
                <a:ea typeface="Intel Clear" charset="0"/>
                <a:cs typeface="Intel Clear" charset="0"/>
              </a:rPr>
              <a:t>)</a:t>
            </a:r>
            <a:endParaRPr lang="en-US" sz="1600" dirty="0">
              <a:latin typeface="Intel Clear" charset="0"/>
              <a:ea typeface="Intel Clear" charset="0"/>
              <a:cs typeface="Intel Clear" charset="0"/>
            </a:endParaRPr>
          </a:p>
        </p:txBody>
      </p:sp>
      <p:sp>
        <p:nvSpPr>
          <p:cNvPr id="28" name="Rounded Rectangle 27"/>
          <p:cNvSpPr/>
          <p:nvPr/>
        </p:nvSpPr>
        <p:spPr>
          <a:xfrm>
            <a:off x="2580205" y="1603375"/>
            <a:ext cx="4392095" cy="1908649"/>
          </a:xfrm>
          <a:prstGeom prst="roundRect">
            <a:avLst/>
          </a:prstGeom>
          <a:solidFill>
            <a:srgbClr val="FFC000">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de-DE" dirty="0">
                <a:solidFill>
                  <a:srgbClr val="00B050"/>
                </a:solidFill>
                <a:latin typeface="Consolas" charset="0"/>
                <a:ea typeface="Consolas" charset="0"/>
                <a:cs typeface="Consolas" charset="0"/>
              </a:rPr>
              <a:t>type </a:t>
            </a:r>
            <a:r>
              <a:rPr lang="de-DE" dirty="0">
                <a:solidFill>
                  <a:schemeClr val="tx2"/>
                </a:solidFill>
                <a:latin typeface="Consolas" charset="0"/>
                <a:ea typeface="Consolas" charset="0"/>
                <a:cs typeface="Consolas" charset="0"/>
              </a:rPr>
              <a:t>Neuron</a:t>
            </a:r>
            <a:br>
              <a:rPr lang="de-DE" dirty="0">
                <a:solidFill>
                  <a:schemeClr val="tx2"/>
                </a:solidFill>
                <a:latin typeface="Consolas" charset="0"/>
                <a:ea typeface="Consolas" charset="0"/>
                <a:cs typeface="Consolas" charset="0"/>
              </a:rPr>
            </a:br>
            <a:r>
              <a:rPr lang="de-DE" dirty="0">
                <a:solidFill>
                  <a:schemeClr val="tx2"/>
                </a:solidFill>
                <a:latin typeface="Consolas" charset="0"/>
                <a:ea typeface="Consolas" charset="0"/>
                <a:cs typeface="Consolas" charset="0"/>
              </a:rPr>
              <a:t>    </a:t>
            </a:r>
            <a:r>
              <a:rPr lang="de-DE" dirty="0" err="1">
                <a:solidFill>
                  <a:schemeClr val="tx2"/>
                </a:solidFill>
                <a:latin typeface="Consolas" charset="0"/>
                <a:ea typeface="Consolas" charset="0"/>
                <a:cs typeface="Consolas" charset="0"/>
              </a:rPr>
              <a:t>value</a:t>
            </a:r>
            <a:r>
              <a:rPr lang="de-DE" dirty="0">
                <a:solidFill>
                  <a:schemeClr val="tx2"/>
                </a:solidFill>
                <a:latin typeface="Consolas" charset="0"/>
                <a:ea typeface="Consolas" charset="0"/>
                <a:cs typeface="Consolas" charset="0"/>
              </a:rPr>
              <a:t> </a:t>
            </a:r>
            <a:r>
              <a:rPr lang="de-DE" dirty="0" smtClean="0">
                <a:solidFill>
                  <a:schemeClr val="tx2"/>
                </a:solidFill>
                <a:latin typeface="Consolas" charset="0"/>
                <a:ea typeface="Consolas" charset="0"/>
                <a:cs typeface="Consolas" charset="0"/>
              </a:rPr>
              <a:t>   :: </a:t>
            </a:r>
            <a:r>
              <a:rPr lang="de-DE" dirty="0">
                <a:solidFill>
                  <a:srgbClr val="7030A0"/>
                </a:solidFill>
                <a:latin typeface="Consolas" charset="0"/>
                <a:ea typeface="Consolas" charset="0"/>
                <a:cs typeface="Consolas" charset="0"/>
              </a:rPr>
              <a:t>Float32</a:t>
            </a:r>
            <a:r>
              <a:rPr lang="de-DE" dirty="0">
                <a:solidFill>
                  <a:schemeClr val="tx2"/>
                </a:solidFill>
                <a:latin typeface="Consolas" charset="0"/>
                <a:ea typeface="Consolas" charset="0"/>
                <a:cs typeface="Consolas" charset="0"/>
              </a:rPr>
              <a:t/>
            </a:r>
            <a:br>
              <a:rPr lang="de-DE" dirty="0">
                <a:solidFill>
                  <a:schemeClr val="tx2"/>
                </a:solidFill>
                <a:latin typeface="Consolas" charset="0"/>
                <a:ea typeface="Consolas" charset="0"/>
                <a:cs typeface="Consolas" charset="0"/>
              </a:rPr>
            </a:br>
            <a:r>
              <a:rPr lang="de-DE" dirty="0">
                <a:solidFill>
                  <a:schemeClr val="tx2"/>
                </a:solidFill>
                <a:latin typeface="Consolas" charset="0"/>
                <a:ea typeface="Consolas" charset="0"/>
                <a:cs typeface="Consolas" charset="0"/>
              </a:rPr>
              <a:t>    </a:t>
            </a:r>
            <a:r>
              <a:rPr lang="de-DE" sz="1950" dirty="0">
                <a:solidFill>
                  <a:schemeClr val="tx2"/>
                </a:solidFill>
                <a:latin typeface="Consolas" charset="0"/>
                <a:ea typeface="Consolas" charset="0"/>
                <a:cs typeface="Consolas" charset="0"/>
              </a:rPr>
              <a:t>∇</a:t>
            </a:r>
            <a:r>
              <a:rPr lang="de-DE" dirty="0">
                <a:solidFill>
                  <a:schemeClr val="tx2"/>
                </a:solidFill>
                <a:latin typeface="Consolas" charset="0"/>
                <a:ea typeface="Consolas" charset="0"/>
                <a:cs typeface="Consolas" charset="0"/>
              </a:rPr>
              <a:t> </a:t>
            </a:r>
            <a:r>
              <a:rPr lang="de-DE" dirty="0" smtClean="0">
                <a:solidFill>
                  <a:schemeClr val="tx2"/>
                </a:solidFill>
                <a:latin typeface="Consolas" charset="0"/>
                <a:ea typeface="Consolas" charset="0"/>
                <a:cs typeface="Consolas" charset="0"/>
              </a:rPr>
              <a:t>      :: </a:t>
            </a:r>
            <a:r>
              <a:rPr lang="de-DE" dirty="0">
                <a:solidFill>
                  <a:srgbClr val="7030A0"/>
                </a:solidFill>
                <a:latin typeface="Consolas" charset="0"/>
                <a:ea typeface="Consolas" charset="0"/>
                <a:cs typeface="Consolas" charset="0"/>
              </a:rPr>
              <a:t>Float32</a:t>
            </a:r>
            <a:r>
              <a:rPr lang="de-DE" dirty="0">
                <a:solidFill>
                  <a:schemeClr val="tx2"/>
                </a:solidFill>
                <a:latin typeface="Consolas" charset="0"/>
                <a:ea typeface="Consolas" charset="0"/>
                <a:cs typeface="Consolas" charset="0"/>
              </a:rPr>
              <a:t/>
            </a:r>
            <a:br>
              <a:rPr lang="de-DE" dirty="0">
                <a:solidFill>
                  <a:schemeClr val="tx2"/>
                </a:solidFill>
                <a:latin typeface="Consolas" charset="0"/>
                <a:ea typeface="Consolas" charset="0"/>
                <a:cs typeface="Consolas" charset="0"/>
              </a:rPr>
            </a:br>
            <a:r>
              <a:rPr lang="de-DE" dirty="0">
                <a:solidFill>
                  <a:schemeClr val="tx2"/>
                </a:solidFill>
                <a:latin typeface="Consolas" charset="0"/>
                <a:ea typeface="Consolas" charset="0"/>
                <a:cs typeface="Consolas" charset="0"/>
              </a:rPr>
              <a:t>    </a:t>
            </a:r>
            <a:r>
              <a:rPr lang="de-DE" dirty="0" err="1">
                <a:solidFill>
                  <a:schemeClr val="tx2"/>
                </a:solidFill>
                <a:latin typeface="Consolas" charset="0"/>
                <a:ea typeface="Consolas" charset="0"/>
                <a:cs typeface="Consolas" charset="0"/>
              </a:rPr>
              <a:t>inputs</a:t>
            </a:r>
            <a:r>
              <a:rPr lang="de-DE" dirty="0">
                <a:solidFill>
                  <a:schemeClr val="tx2"/>
                </a:solidFill>
                <a:latin typeface="Consolas" charset="0"/>
                <a:ea typeface="Consolas" charset="0"/>
                <a:cs typeface="Consolas" charset="0"/>
              </a:rPr>
              <a:t> </a:t>
            </a:r>
            <a:r>
              <a:rPr lang="de-DE" dirty="0" smtClean="0">
                <a:solidFill>
                  <a:schemeClr val="tx2"/>
                </a:solidFill>
                <a:latin typeface="Consolas" charset="0"/>
                <a:ea typeface="Consolas" charset="0"/>
                <a:cs typeface="Consolas" charset="0"/>
              </a:rPr>
              <a:t>  :: </a:t>
            </a:r>
            <a:r>
              <a:rPr lang="de-DE" dirty="0" err="1">
                <a:solidFill>
                  <a:srgbClr val="7030A0"/>
                </a:solidFill>
                <a:latin typeface="Consolas" charset="0"/>
                <a:ea typeface="Consolas" charset="0"/>
                <a:cs typeface="Consolas" charset="0"/>
              </a:rPr>
              <a:t>Vector</a:t>
            </a:r>
            <a:r>
              <a:rPr lang="de-DE" dirty="0">
                <a:solidFill>
                  <a:schemeClr val="tx2"/>
                </a:solidFill>
                <a:latin typeface="Consolas" charset="0"/>
                <a:ea typeface="Consolas" charset="0"/>
                <a:cs typeface="Consolas" charset="0"/>
              </a:rPr>
              <a:t>{</a:t>
            </a:r>
            <a:r>
              <a:rPr lang="de-DE" dirty="0">
                <a:solidFill>
                  <a:srgbClr val="7030A0"/>
                </a:solidFill>
                <a:latin typeface="Consolas" charset="0"/>
                <a:ea typeface="Consolas" charset="0"/>
                <a:cs typeface="Consolas" charset="0"/>
              </a:rPr>
              <a:t>Float32</a:t>
            </a:r>
            <a:r>
              <a:rPr lang="de-DE" dirty="0">
                <a:solidFill>
                  <a:schemeClr val="tx2"/>
                </a:solidFill>
                <a:latin typeface="Consolas" charset="0"/>
                <a:ea typeface="Consolas" charset="0"/>
                <a:cs typeface="Consolas" charset="0"/>
              </a:rPr>
              <a:t>}</a:t>
            </a:r>
            <a:br>
              <a:rPr lang="de-DE" dirty="0">
                <a:solidFill>
                  <a:schemeClr val="tx2"/>
                </a:solidFill>
                <a:latin typeface="Consolas" charset="0"/>
                <a:ea typeface="Consolas" charset="0"/>
                <a:cs typeface="Consolas" charset="0"/>
              </a:rPr>
            </a:br>
            <a:r>
              <a:rPr lang="de-DE" dirty="0">
                <a:solidFill>
                  <a:schemeClr val="tx2"/>
                </a:solidFill>
                <a:latin typeface="Consolas" charset="0"/>
                <a:ea typeface="Consolas" charset="0"/>
                <a:cs typeface="Consolas" charset="0"/>
              </a:rPr>
              <a:t>    </a:t>
            </a:r>
            <a:r>
              <a:rPr lang="de-DE" sz="1950" dirty="0">
                <a:solidFill>
                  <a:schemeClr val="tx2"/>
                </a:solidFill>
                <a:latin typeface="Consolas" charset="0"/>
                <a:ea typeface="Consolas" charset="0"/>
                <a:cs typeface="Consolas" charset="0"/>
              </a:rPr>
              <a:t>∇</a:t>
            </a:r>
            <a:r>
              <a:rPr lang="de-DE" dirty="0" err="1">
                <a:solidFill>
                  <a:schemeClr val="tx2"/>
                </a:solidFill>
                <a:latin typeface="Consolas" charset="0"/>
                <a:ea typeface="Consolas" charset="0"/>
                <a:cs typeface="Consolas" charset="0"/>
              </a:rPr>
              <a:t>inputs</a:t>
            </a:r>
            <a:r>
              <a:rPr lang="de-DE" dirty="0">
                <a:solidFill>
                  <a:schemeClr val="tx2"/>
                </a:solidFill>
                <a:latin typeface="Consolas" charset="0"/>
                <a:ea typeface="Consolas" charset="0"/>
                <a:cs typeface="Consolas" charset="0"/>
              </a:rPr>
              <a:t> :: </a:t>
            </a:r>
            <a:r>
              <a:rPr lang="de-DE" dirty="0" err="1">
                <a:solidFill>
                  <a:srgbClr val="7030A0"/>
                </a:solidFill>
                <a:latin typeface="Consolas" charset="0"/>
                <a:ea typeface="Consolas" charset="0"/>
                <a:cs typeface="Consolas" charset="0"/>
              </a:rPr>
              <a:t>Vector</a:t>
            </a:r>
            <a:r>
              <a:rPr lang="de-DE" dirty="0">
                <a:solidFill>
                  <a:schemeClr val="tx2"/>
                </a:solidFill>
                <a:latin typeface="Consolas" charset="0"/>
                <a:ea typeface="Consolas" charset="0"/>
                <a:cs typeface="Consolas" charset="0"/>
              </a:rPr>
              <a:t>{</a:t>
            </a:r>
            <a:r>
              <a:rPr lang="de-DE" dirty="0">
                <a:solidFill>
                  <a:srgbClr val="7030A0"/>
                </a:solidFill>
                <a:latin typeface="Consolas" charset="0"/>
                <a:ea typeface="Consolas" charset="0"/>
                <a:cs typeface="Consolas" charset="0"/>
              </a:rPr>
              <a:t>Float32</a:t>
            </a:r>
            <a:r>
              <a:rPr lang="de-DE" dirty="0">
                <a:solidFill>
                  <a:schemeClr val="tx2"/>
                </a:solidFill>
                <a:latin typeface="Consolas" charset="0"/>
                <a:ea typeface="Consolas" charset="0"/>
                <a:cs typeface="Consolas" charset="0"/>
              </a:rPr>
              <a:t>}</a:t>
            </a:r>
            <a:br>
              <a:rPr lang="de-DE" dirty="0">
                <a:solidFill>
                  <a:schemeClr val="tx2"/>
                </a:solidFill>
                <a:latin typeface="Consolas" charset="0"/>
                <a:ea typeface="Consolas" charset="0"/>
                <a:cs typeface="Consolas" charset="0"/>
              </a:rPr>
            </a:br>
            <a:r>
              <a:rPr lang="de-DE" dirty="0">
                <a:solidFill>
                  <a:srgbClr val="00B050"/>
                </a:solidFill>
                <a:latin typeface="Consolas" charset="0"/>
                <a:ea typeface="Consolas" charset="0"/>
                <a:cs typeface="Consolas" charset="0"/>
              </a:rPr>
              <a:t>end</a:t>
            </a:r>
            <a:endParaRPr lang="en-US" dirty="0">
              <a:solidFill>
                <a:srgbClr val="00B050"/>
              </a:solidFill>
              <a:latin typeface="Consolas" charset="0"/>
              <a:ea typeface="Consolas" charset="0"/>
              <a:cs typeface="Consolas" charset="0"/>
            </a:endParaRPr>
          </a:p>
        </p:txBody>
      </p:sp>
    </p:spTree>
    <p:extLst>
      <p:ext uri="{BB962C8B-B14F-4D97-AF65-F5344CB8AC3E}">
        <p14:creationId xmlns:p14="http://schemas.microsoft.com/office/powerpoint/2010/main" val="78577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14</a:t>
            </a:fld>
            <a:endParaRPr lang="en-US"/>
          </a:p>
        </p:txBody>
      </p:sp>
      <p:sp>
        <p:nvSpPr>
          <p:cNvPr id="3" name="Title 2"/>
          <p:cNvSpPr>
            <a:spLocks noGrp="1"/>
          </p:cNvSpPr>
          <p:nvPr>
            <p:ph type="title"/>
          </p:nvPr>
        </p:nvSpPr>
        <p:spPr/>
        <p:txBody>
          <a:bodyPr/>
          <a:lstStyle/>
          <a:p>
            <a:r>
              <a:rPr lang="en-US" dirty="0" smtClean="0">
                <a:solidFill>
                  <a:schemeClr val="accent5"/>
                </a:solidFill>
              </a:rPr>
              <a:t>Latte DSL: Neuron Example</a:t>
            </a:r>
            <a:endParaRPr lang="en-US" dirty="0">
              <a:solidFill>
                <a:schemeClr val="accent5"/>
              </a:solidFill>
            </a:endParaRPr>
          </a:p>
        </p:txBody>
      </p:sp>
      <mc:AlternateContent xmlns:mc="http://schemas.openxmlformats.org/markup-compatibility/2006" xmlns:a14="http://schemas.microsoft.com/office/drawing/2010/main">
        <mc:Choice Requires="a14">
          <p:sp>
            <p:nvSpPr>
              <p:cNvPr id="4" name="Content Placeholder 3"/>
              <p:cNvSpPr>
                <a:spLocks noGrp="1"/>
              </p:cNvSpPr>
              <p:nvPr>
                <p:ph sz="quarter" idx="13"/>
              </p:nvPr>
            </p:nvSpPr>
            <p:spPr>
              <a:xfrm>
                <a:off x="455613" y="1203325"/>
                <a:ext cx="8228012" cy="3837782"/>
              </a:xfrm>
            </p:spPr>
            <p:txBody>
              <a:bodyPr/>
              <a:lstStyle/>
              <a:p>
                <a:pPr marL="0" indent="0">
                  <a:buNone/>
                </a:pPr>
                <a:r>
                  <a:rPr lang="en-US" sz="2000" b="1" dirty="0" smtClean="0">
                    <a:ea typeface="Neo Sans Intel" charset="0"/>
                    <a:cs typeface="Neo Sans Intel" charset="0"/>
                  </a:rPr>
                  <a:t>WeightedNeuron</a:t>
                </a:r>
                <a:r>
                  <a:rPr lang="en-US" sz="2000" dirty="0" smtClean="0">
                    <a:ea typeface="Neo Sans Intel" charset="0"/>
                    <a:cs typeface="Neo Sans Intel" charset="0"/>
                  </a:rPr>
                  <a:t> adds additional fields for learning weights and bias values</a:t>
                </a:r>
              </a:p>
              <a:p>
                <a:endParaRPr lang="en-US" sz="2000" dirty="0" smtClean="0">
                  <a:ea typeface="Neo Sans Intel" charset="0"/>
                  <a:cs typeface="Neo Sans Intel" charset="0"/>
                </a:endParaRPr>
              </a:p>
              <a:p>
                <a:endParaRPr lang="en-US" sz="2000" dirty="0">
                  <a:ea typeface="Neo Sans Intel" charset="0"/>
                  <a:cs typeface="Neo Sans Intel" charset="0"/>
                </a:endParaRPr>
              </a:p>
              <a:p>
                <a:endParaRPr lang="en-US" sz="2000" dirty="0" smtClean="0">
                  <a:ea typeface="Neo Sans Intel" charset="0"/>
                  <a:cs typeface="Neo Sans Intel" charset="0"/>
                </a:endParaRPr>
              </a:p>
              <a:p>
                <a:endParaRPr lang="en-US" sz="2000" dirty="0">
                  <a:ea typeface="Neo Sans Intel" charset="0"/>
                  <a:cs typeface="Neo Sans Intel" charset="0"/>
                </a:endParaRPr>
              </a:p>
              <a:p>
                <a:endParaRPr lang="en-US" sz="2000" dirty="0" smtClean="0">
                  <a:ea typeface="Neo Sans Intel" charset="0"/>
                  <a:cs typeface="Neo Sans Intel" charset="0"/>
                </a:endParaRPr>
              </a:p>
              <a:p>
                <a:endParaRPr lang="en-US" sz="2000" dirty="0">
                  <a:ea typeface="Neo Sans Intel" charset="0"/>
                  <a:cs typeface="Neo Sans Intel" charset="0"/>
                </a:endParaRPr>
              </a:p>
              <a:p>
                <a:r>
                  <a:rPr lang="en-US" sz="2000" dirty="0" smtClean="0">
                    <a:solidFill>
                      <a:schemeClr val="tx2"/>
                    </a:solidFill>
                    <a:ea typeface="Neo Sans Intel" charset="0"/>
                    <a:cs typeface="Neo Sans Intel" charset="0"/>
                  </a:rPr>
                  <a:t>weights </a:t>
                </a:r>
                <a:r>
                  <a:rPr lang="en-US" sz="2000" dirty="0" smtClean="0">
                    <a:ea typeface="Neo Sans Intel" charset="0"/>
                    <a:cs typeface="Neo Sans Intel" charset="0"/>
                  </a:rPr>
                  <a:t>holds </a:t>
                </a:r>
                <a14:m>
                  <m:oMath xmlns:m="http://schemas.openxmlformats.org/officeDocument/2006/math">
                    <m:sSub>
                      <m:sSubPr>
                        <m:ctrlPr>
                          <a:rPr lang="en-US" sz="2000" i="1">
                            <a:solidFill>
                              <a:srgbClr val="003C71"/>
                            </a:solidFill>
                            <a:latin typeface="Cambria Math" charset="0"/>
                          </a:rPr>
                        </m:ctrlPr>
                      </m:sSubPr>
                      <m:e>
                        <m:r>
                          <a:rPr lang="en-US" sz="2000" i="1">
                            <a:solidFill>
                              <a:srgbClr val="003C71"/>
                            </a:solidFill>
                            <a:latin typeface="Cambria Math" charset="0"/>
                          </a:rPr>
                          <m:t>{</m:t>
                        </m:r>
                        <m:r>
                          <a:rPr lang="en-US" sz="2000" i="1">
                            <a:solidFill>
                              <a:srgbClr val="003C71"/>
                            </a:solidFill>
                            <a:latin typeface="Cambria Math" charset="0"/>
                          </a:rPr>
                          <m:t>𝑤</m:t>
                        </m:r>
                      </m:e>
                      <m:sub>
                        <m:r>
                          <a:rPr lang="en-US" sz="2000" i="1">
                            <a:solidFill>
                              <a:srgbClr val="003C71"/>
                            </a:solidFill>
                            <a:latin typeface="Cambria Math" charset="0"/>
                          </a:rPr>
                          <m:t>1</m:t>
                        </m:r>
                      </m:sub>
                    </m:sSub>
                    <m:r>
                      <a:rPr lang="en-US" sz="2000">
                        <a:solidFill>
                          <a:srgbClr val="003C71"/>
                        </a:solidFill>
                        <a:latin typeface="Cambria Math" charset="0"/>
                      </a:rPr>
                      <m:t>,</m:t>
                    </m:r>
                    <m:sSub>
                      <m:sSubPr>
                        <m:ctrlPr>
                          <a:rPr lang="en-US" sz="2000" i="1">
                            <a:solidFill>
                              <a:srgbClr val="003C71"/>
                            </a:solidFill>
                            <a:latin typeface="Cambria Math" charset="0"/>
                          </a:rPr>
                        </m:ctrlPr>
                      </m:sSubPr>
                      <m:e>
                        <m:r>
                          <a:rPr lang="en-US" sz="2000" i="1">
                            <a:solidFill>
                              <a:srgbClr val="003C71"/>
                            </a:solidFill>
                            <a:latin typeface="Cambria Math" charset="0"/>
                          </a:rPr>
                          <m:t>𝑤</m:t>
                        </m:r>
                      </m:e>
                      <m:sub>
                        <m:r>
                          <a:rPr lang="en-US" sz="2000" i="1">
                            <a:solidFill>
                              <a:srgbClr val="003C71"/>
                            </a:solidFill>
                            <a:latin typeface="Cambria Math" charset="0"/>
                          </a:rPr>
                          <m:t>2</m:t>
                        </m:r>
                      </m:sub>
                    </m:sSub>
                    <m:r>
                      <a:rPr lang="en-US" sz="2000">
                        <a:solidFill>
                          <a:srgbClr val="003C71"/>
                        </a:solidFill>
                        <a:latin typeface="Cambria Math" charset="0"/>
                      </a:rPr>
                      <m:t>, </m:t>
                    </m:r>
                    <m:sSub>
                      <m:sSubPr>
                        <m:ctrlPr>
                          <a:rPr lang="en-US" sz="2000" i="1">
                            <a:solidFill>
                              <a:srgbClr val="003C71"/>
                            </a:solidFill>
                            <a:latin typeface="Cambria Math" charset="0"/>
                          </a:rPr>
                        </m:ctrlPr>
                      </m:sSubPr>
                      <m:e>
                        <m:r>
                          <a:rPr lang="en-US" sz="2000" i="1">
                            <a:solidFill>
                              <a:srgbClr val="003C71"/>
                            </a:solidFill>
                            <a:latin typeface="Cambria Math" charset="0"/>
                          </a:rPr>
                          <m:t>𝑤</m:t>
                        </m:r>
                      </m:e>
                      <m:sub>
                        <m:r>
                          <a:rPr lang="en-US" sz="2000" i="1">
                            <a:solidFill>
                              <a:srgbClr val="003C71"/>
                            </a:solidFill>
                            <a:latin typeface="Cambria Math" charset="0"/>
                          </a:rPr>
                          <m:t>3</m:t>
                        </m:r>
                      </m:sub>
                    </m:sSub>
                    <m:r>
                      <a:rPr lang="en-US" sz="2000" i="1">
                        <a:solidFill>
                          <a:srgbClr val="003C71"/>
                        </a:solidFill>
                        <a:latin typeface="Cambria Math" charset="0"/>
                      </a:rPr>
                      <m:t>}</m:t>
                    </m:r>
                  </m:oMath>
                </a14:m>
                <a:r>
                  <a:rPr lang="en-US" sz="2000" dirty="0" smtClean="0">
                    <a:ea typeface="Neo Sans Intel" charset="0"/>
                    <a:cs typeface="Neo Sans Intel" charset="0"/>
                  </a:rPr>
                  <a:t>, </a:t>
                </a:r>
                <a:r>
                  <a:rPr lang="en-US" sz="2000" dirty="0">
                    <a:solidFill>
                      <a:schemeClr val="tx2"/>
                    </a:solidFill>
                    <a:ea typeface="Consolas" charset="0"/>
                    <a:cs typeface="Consolas" charset="0"/>
                  </a:rPr>
                  <a:t>∇weights </a:t>
                </a:r>
                <a:r>
                  <a:rPr lang="en-US" sz="2000" dirty="0" smtClean="0">
                    <a:solidFill>
                      <a:schemeClr val="accent5"/>
                    </a:solidFill>
                    <a:ea typeface="Consolas" charset="0"/>
                    <a:cs typeface="Consolas" charset="0"/>
                  </a:rPr>
                  <a:t>holds gradients</a:t>
                </a:r>
              </a:p>
              <a:p>
                <a:r>
                  <a:rPr lang="en-US" sz="2000" dirty="0" smtClean="0">
                    <a:solidFill>
                      <a:schemeClr val="tx2"/>
                    </a:solidFill>
                    <a:ea typeface="Neo Sans Intel" charset="0"/>
                    <a:cs typeface="Neo Sans Intel" charset="0"/>
                  </a:rPr>
                  <a:t>bias</a:t>
                </a:r>
                <a:r>
                  <a:rPr lang="en-US" sz="2000" dirty="0" smtClean="0">
                    <a:ea typeface="Neo Sans Intel" charset="0"/>
                    <a:cs typeface="Neo Sans Intel" charset="0"/>
                  </a:rPr>
                  <a:t>        holds </a:t>
                </a:r>
                <a14:m>
                  <m:oMath xmlns:m="http://schemas.openxmlformats.org/officeDocument/2006/math">
                    <m:r>
                      <a:rPr lang="en-US" sz="2000" b="0" i="0" smtClean="0">
                        <a:solidFill>
                          <a:srgbClr val="003C71"/>
                        </a:solidFill>
                        <a:latin typeface="Cambria Math" charset="0"/>
                      </a:rPr>
                      <m:t>{</m:t>
                    </m:r>
                    <m:r>
                      <a:rPr lang="en-US" sz="2000" b="0" i="1" smtClean="0">
                        <a:solidFill>
                          <a:srgbClr val="003C71"/>
                        </a:solidFill>
                        <a:latin typeface="Cambria Math" charset="0"/>
                      </a:rPr>
                      <m:t>𝑏</m:t>
                    </m:r>
                    <m:r>
                      <a:rPr lang="en-US" sz="2000" i="1">
                        <a:solidFill>
                          <a:srgbClr val="003C71"/>
                        </a:solidFill>
                        <a:latin typeface="Cambria Math" charset="0"/>
                      </a:rPr>
                      <m:t>}</m:t>
                    </m:r>
                  </m:oMath>
                </a14:m>
                <a:r>
                  <a:rPr lang="en-US" sz="2000" dirty="0" smtClean="0">
                    <a:ea typeface="Neo Sans Intel" charset="0"/>
                    <a:cs typeface="Neo Sans Intel" charset="0"/>
                  </a:rPr>
                  <a:t>                , </a:t>
                </a:r>
                <a:r>
                  <a:rPr lang="en-US" sz="2000" dirty="0" smtClean="0">
                    <a:solidFill>
                      <a:schemeClr val="tx2"/>
                    </a:solidFill>
                    <a:ea typeface="Consolas" charset="0"/>
                    <a:cs typeface="Consolas" charset="0"/>
                  </a:rPr>
                  <a:t>∇bias        </a:t>
                </a:r>
                <a:r>
                  <a:rPr lang="en-US" sz="2000" dirty="0" smtClean="0">
                    <a:solidFill>
                      <a:schemeClr val="accent5"/>
                    </a:solidFill>
                    <a:ea typeface="Consolas" charset="0"/>
                    <a:cs typeface="Consolas" charset="0"/>
                  </a:rPr>
                  <a:t>holds gradient </a:t>
                </a:r>
              </a:p>
              <a:p>
                <a:r>
                  <a:rPr lang="en-US" sz="2000" b="1" dirty="0" smtClean="0">
                    <a:solidFill>
                      <a:schemeClr val="accent5"/>
                    </a:solidFill>
                    <a:ea typeface="Consolas" charset="0"/>
                    <a:cs typeface="Consolas" charset="0"/>
                  </a:rPr>
                  <a:t>Important</a:t>
                </a:r>
                <a:r>
                  <a:rPr lang="en-US" sz="2000" dirty="0" smtClean="0">
                    <a:solidFill>
                      <a:schemeClr val="accent5"/>
                    </a:solidFill>
                    <a:ea typeface="Consolas" charset="0"/>
                    <a:cs typeface="Consolas" charset="0"/>
                  </a:rPr>
                  <a:t>: Inherits value, </a:t>
                </a:r>
                <a:r>
                  <a:rPr lang="en-US" sz="2000" dirty="0" smtClean="0">
                    <a:solidFill>
                      <a:schemeClr val="tx2"/>
                    </a:solidFill>
                    <a:ea typeface="Consolas" charset="0"/>
                    <a:cs typeface="Consolas" charset="0"/>
                  </a:rPr>
                  <a:t>∇, inputs, </a:t>
                </a:r>
                <a:r>
                  <a:rPr lang="en-US" sz="2000" dirty="0" smtClean="0">
                    <a:solidFill>
                      <a:schemeClr val="accent5"/>
                    </a:solidFill>
                    <a:ea typeface="Consolas" charset="0"/>
                    <a:cs typeface="Consolas" charset="0"/>
                  </a:rPr>
                  <a:t>and</a:t>
                </a:r>
                <a:r>
                  <a:rPr lang="en-US" sz="2000" dirty="0" smtClean="0">
                    <a:solidFill>
                      <a:schemeClr val="tx2"/>
                    </a:solidFill>
                    <a:ea typeface="Consolas" charset="0"/>
                    <a:cs typeface="Consolas" charset="0"/>
                  </a:rPr>
                  <a:t> ∇inputs </a:t>
                </a:r>
                <a:r>
                  <a:rPr lang="en-US" sz="2000" dirty="0" smtClean="0">
                    <a:solidFill>
                      <a:schemeClr val="accent5"/>
                    </a:solidFill>
                    <a:ea typeface="Consolas" charset="0"/>
                    <a:cs typeface="Consolas" charset="0"/>
                  </a:rPr>
                  <a:t>from</a:t>
                </a:r>
                <a:r>
                  <a:rPr lang="en-US" sz="2000" dirty="0" smtClean="0">
                    <a:solidFill>
                      <a:schemeClr val="tx2"/>
                    </a:solidFill>
                    <a:ea typeface="Consolas" charset="0"/>
                    <a:cs typeface="Consolas" charset="0"/>
                  </a:rPr>
                  <a:t> Neuron</a:t>
                </a:r>
                <a:endParaRPr lang="en-US" sz="2000" dirty="0" smtClean="0">
                  <a:solidFill>
                    <a:schemeClr val="accent5"/>
                  </a:solidFill>
                  <a:ea typeface="Neo Sans Intel" charset="0"/>
                  <a:cs typeface="Neo Sans Intel" charset="0"/>
                </a:endParaRPr>
              </a:p>
              <a:p>
                <a:endParaRPr lang="en-US" sz="1600" dirty="0">
                  <a:ea typeface="Neo Sans Intel" charset="0"/>
                  <a:cs typeface="Neo Sans Intel" charset="0"/>
                </a:endParaRPr>
              </a:p>
              <a:p>
                <a:endParaRPr lang="en-US" sz="1600" dirty="0" smtClean="0"/>
              </a:p>
              <a:p>
                <a:endParaRPr lang="en-US" sz="1600" dirty="0"/>
              </a:p>
              <a:p>
                <a:endParaRPr lang="en-US" sz="1600" dirty="0" smtClean="0"/>
              </a:p>
              <a:p>
                <a:endParaRPr lang="en-US" sz="1600" dirty="0" smtClean="0"/>
              </a:p>
            </p:txBody>
          </p:sp>
        </mc:Choice>
        <mc:Fallback xmlns="">
          <p:sp>
            <p:nvSpPr>
              <p:cNvPr id="4" name="Content Placeholder 3"/>
              <p:cNvSpPr>
                <a:spLocks noGrp="1" noRot="1" noChangeAspect="1" noMove="1" noResize="1" noEditPoints="1" noAdjustHandles="1" noChangeArrowheads="1" noChangeShapeType="1" noTextEdit="1"/>
              </p:cNvSpPr>
              <p:nvPr>
                <p:ph sz="quarter" idx="13"/>
              </p:nvPr>
            </p:nvSpPr>
            <p:spPr>
              <a:xfrm>
                <a:off x="455613" y="1203325"/>
                <a:ext cx="8228012" cy="3837782"/>
              </a:xfrm>
              <a:blipFill rotWithShape="0">
                <a:blip r:embed="rId3"/>
                <a:stretch>
                  <a:fillRect l="-815" t="-1587" b="-635"/>
                </a:stretch>
              </a:blipFill>
            </p:spPr>
            <p:txBody>
              <a:bodyPr/>
              <a:lstStyle/>
              <a:p>
                <a:r>
                  <a:rPr lang="en-US">
                    <a:noFill/>
                  </a:rPr>
                  <a:t> </a:t>
                </a:r>
              </a:p>
            </p:txBody>
          </p:sp>
        </mc:Fallback>
      </mc:AlternateContent>
      <p:grpSp>
        <p:nvGrpSpPr>
          <p:cNvPr id="33" name="Group 32"/>
          <p:cNvGrpSpPr/>
          <p:nvPr/>
        </p:nvGrpSpPr>
        <p:grpSpPr>
          <a:xfrm>
            <a:off x="6308288" y="2028624"/>
            <a:ext cx="2380091" cy="1775226"/>
            <a:chOff x="7268876" y="1595437"/>
            <a:chExt cx="1909751" cy="1424416"/>
          </a:xfrm>
        </p:grpSpPr>
        <p:cxnSp>
          <p:nvCxnSpPr>
            <p:cNvPr id="34" name="Straight Arrow Connector 33"/>
            <p:cNvCxnSpPr/>
            <p:nvPr/>
          </p:nvCxnSpPr>
          <p:spPr>
            <a:xfrm>
              <a:off x="7684512" y="2307645"/>
              <a:ext cx="583478" cy="0"/>
            </a:xfrm>
            <a:prstGeom prst="straightConnector1">
              <a:avLst/>
            </a:prstGeom>
            <a:ln>
              <a:solidFill>
                <a:schemeClr val="tx2"/>
              </a:solidFill>
              <a:tailEnd type="triangle"/>
            </a:ln>
            <a:effectLst>
              <a:outerShdw blurRad="50800" dist="762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684512" y="1803255"/>
              <a:ext cx="644346" cy="357440"/>
            </a:xfrm>
            <a:prstGeom prst="straightConnector1">
              <a:avLst/>
            </a:prstGeom>
            <a:ln>
              <a:solidFill>
                <a:schemeClr val="tx2"/>
              </a:solidFill>
              <a:tailEnd type="triangle"/>
            </a:ln>
            <a:effectLst>
              <a:outerShdw blurRad="50800" dist="762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684512" y="2454595"/>
              <a:ext cx="644346" cy="357440"/>
            </a:xfrm>
            <a:prstGeom prst="straightConnector1">
              <a:avLst/>
            </a:prstGeom>
            <a:ln>
              <a:solidFill>
                <a:schemeClr val="tx2"/>
              </a:solidFill>
              <a:tailEnd type="triangle"/>
            </a:ln>
            <a:effectLst>
              <a:outerShdw blurRad="50800" dist="762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a:off x="8644380" y="2057175"/>
                  <a:ext cx="534247" cy="2963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3C71"/>
                            </a:solidFill>
                            <a:latin typeface="Cambria Math" charset="0"/>
                          </a:rPr>
                          <m:t>+ </m:t>
                        </m:r>
                        <m:r>
                          <a:rPr lang="en-US" i="1">
                            <a:solidFill>
                              <a:srgbClr val="003C71"/>
                            </a:solidFill>
                            <a:latin typeface="Cambria Math" charset="0"/>
                          </a:rPr>
                          <m:t>𝑏</m:t>
                        </m:r>
                      </m:oMath>
                    </m:oMathPara>
                  </a14:m>
                  <a:endParaRPr lang="en-US" dirty="0" smtClean="0">
                    <a:solidFill>
                      <a:schemeClr val="tx2"/>
                    </a:solidFill>
                    <a:latin typeface="Consolas" panose="020B0609020204030204" pitchFamily="49" charset="0"/>
                    <a:cs typeface="Consolas" panose="020B0609020204030204" pitchFamily="49"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8644380" y="2057175"/>
                  <a:ext cx="534247" cy="296347"/>
                </a:xfrm>
                <a:prstGeom prst="rect">
                  <a:avLst/>
                </a:prstGeom>
                <a:blipFill rotWithShape="0">
                  <a:blip r:embed="rId4"/>
                  <a:stretch>
                    <a:fillRect t="-98361" b="-1180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7692141" y="2057175"/>
                  <a:ext cx="597273" cy="2963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3C71"/>
                                </a:solidFill>
                                <a:latin typeface="Cambria Math" charset="0"/>
                              </a:rPr>
                            </m:ctrlPr>
                          </m:sSubPr>
                          <m:e>
                            <m:r>
                              <a:rPr lang="en-US" i="1">
                                <a:solidFill>
                                  <a:srgbClr val="003C71"/>
                                </a:solidFill>
                                <a:latin typeface="Cambria Math" charset="0"/>
                              </a:rPr>
                              <m:t>∗</m:t>
                            </m:r>
                            <m:r>
                              <a:rPr lang="en-US" i="1">
                                <a:solidFill>
                                  <a:srgbClr val="003C71"/>
                                </a:solidFill>
                                <a:latin typeface="Cambria Math" charset="0"/>
                              </a:rPr>
                              <m:t>𝑤</m:t>
                            </m:r>
                          </m:e>
                          <m:sub>
                            <m:r>
                              <a:rPr lang="en-US" b="0" i="1" smtClean="0">
                                <a:solidFill>
                                  <a:srgbClr val="003C71"/>
                                </a:solidFill>
                                <a:latin typeface="Cambria Math" charset="0"/>
                              </a:rPr>
                              <m:t>2</m:t>
                            </m:r>
                          </m:sub>
                        </m:sSub>
                      </m:oMath>
                    </m:oMathPara>
                  </a14:m>
                  <a:endParaRPr lang="en-US" dirty="0">
                    <a:solidFill>
                      <a:schemeClr val="tx2"/>
                    </a:solidFill>
                    <a:latin typeface="Consolas" panose="020B0609020204030204" pitchFamily="49" charset="0"/>
                    <a:cs typeface="Consolas" panose="020B0609020204030204" pitchFamily="49"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7692141" y="2057175"/>
                  <a:ext cx="597273" cy="29634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p:cNvSpPr/>
                <p:nvPr/>
              </p:nvSpPr>
              <p:spPr>
                <a:xfrm>
                  <a:off x="7268876" y="1595437"/>
                  <a:ext cx="415636" cy="415636"/>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i="1" smtClean="0">
                                <a:solidFill>
                                  <a:srgbClr val="003C71"/>
                                </a:solidFill>
                                <a:latin typeface="Cambria Math" charset="0"/>
                              </a:rPr>
                            </m:ctrlPr>
                          </m:sSubPr>
                          <m:e>
                            <m:r>
                              <a:rPr lang="en-US" i="1">
                                <a:solidFill>
                                  <a:srgbClr val="003C71"/>
                                </a:solidFill>
                                <a:latin typeface="Cambria Math" charset="0"/>
                              </a:rPr>
                              <m:t>𝑥</m:t>
                            </m:r>
                          </m:e>
                          <m:sub>
                            <m:r>
                              <a:rPr lang="en-US" b="0" i="1" smtClean="0">
                                <a:solidFill>
                                  <a:srgbClr val="003C71"/>
                                </a:solidFill>
                                <a:latin typeface="Cambria Math" charset="0"/>
                              </a:rPr>
                              <m:t>1</m:t>
                            </m:r>
                          </m:sub>
                        </m:sSub>
                      </m:oMath>
                    </m:oMathPara>
                  </a14:m>
                  <a:endParaRPr lang="en-US" dirty="0">
                    <a:solidFill>
                      <a:sysClr val="windowText" lastClr="000000"/>
                    </a:solidFill>
                    <a:latin typeface="Consolas" charset="0"/>
                    <a:ea typeface="Consolas" charset="0"/>
                    <a:cs typeface="Consolas" charset="0"/>
                  </a:endParaRPr>
                </a:p>
              </p:txBody>
            </p:sp>
          </mc:Choice>
          <mc:Fallback xmlns="">
            <p:sp>
              <p:nvSpPr>
                <p:cNvPr id="39" name="Oval 38"/>
                <p:cNvSpPr>
                  <a:spLocks noRot="1" noChangeAspect="1" noMove="1" noResize="1" noEditPoints="1" noAdjustHandles="1" noChangeArrowheads="1" noChangeShapeType="1" noTextEdit="1"/>
                </p:cNvSpPr>
                <p:nvPr/>
              </p:nvSpPr>
              <p:spPr>
                <a:xfrm>
                  <a:off x="7268876" y="1595437"/>
                  <a:ext cx="415636" cy="415636"/>
                </a:xfrm>
                <a:prstGeom prst="ellipse">
                  <a:avLst/>
                </a:prstGeom>
                <a:blipFill rotWithShape="0">
                  <a:blip r:embed="rId6"/>
                  <a:stretch>
                    <a:fillRect/>
                  </a:stretch>
                </a:blipFill>
                <a:ln>
                  <a:solidFill>
                    <a:schemeClr val="accent1"/>
                  </a:solidFill>
                </a:ln>
                <a:effectLst>
                  <a:outerShdw blurRad="50800" dist="762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p:cNvSpPr/>
                <p:nvPr/>
              </p:nvSpPr>
              <p:spPr>
                <a:xfrm>
                  <a:off x="7268876" y="2099827"/>
                  <a:ext cx="415636" cy="415636"/>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i="1" smtClean="0">
                                <a:solidFill>
                                  <a:srgbClr val="003C71"/>
                                </a:solidFill>
                                <a:latin typeface="Cambria Math" charset="0"/>
                              </a:rPr>
                            </m:ctrlPr>
                          </m:sSubPr>
                          <m:e>
                            <m:r>
                              <a:rPr lang="en-US" i="1">
                                <a:solidFill>
                                  <a:srgbClr val="003C71"/>
                                </a:solidFill>
                                <a:latin typeface="Cambria Math" charset="0"/>
                              </a:rPr>
                              <m:t>𝑥</m:t>
                            </m:r>
                          </m:e>
                          <m:sub>
                            <m:r>
                              <a:rPr lang="en-US" b="0" i="1" smtClean="0">
                                <a:solidFill>
                                  <a:srgbClr val="003C71"/>
                                </a:solidFill>
                                <a:latin typeface="Cambria Math" charset="0"/>
                              </a:rPr>
                              <m:t>2</m:t>
                            </m:r>
                          </m:sub>
                        </m:sSub>
                      </m:oMath>
                    </m:oMathPara>
                  </a14:m>
                  <a:endParaRPr lang="en-US" dirty="0">
                    <a:solidFill>
                      <a:sysClr val="windowText" lastClr="000000"/>
                    </a:solidFill>
                    <a:latin typeface="Consolas" charset="0"/>
                    <a:ea typeface="Consolas" charset="0"/>
                    <a:cs typeface="Consolas" charset="0"/>
                  </a:endParaRPr>
                </a:p>
              </p:txBody>
            </p:sp>
          </mc:Choice>
          <mc:Fallback xmlns="">
            <p:sp>
              <p:nvSpPr>
                <p:cNvPr id="40" name="Oval 39"/>
                <p:cNvSpPr>
                  <a:spLocks noRot="1" noChangeAspect="1" noMove="1" noResize="1" noEditPoints="1" noAdjustHandles="1" noChangeArrowheads="1" noChangeShapeType="1" noTextEdit="1"/>
                </p:cNvSpPr>
                <p:nvPr/>
              </p:nvSpPr>
              <p:spPr>
                <a:xfrm>
                  <a:off x="7268876" y="2099827"/>
                  <a:ext cx="415636" cy="415636"/>
                </a:xfrm>
                <a:prstGeom prst="ellipse">
                  <a:avLst/>
                </a:prstGeom>
                <a:blipFill rotWithShape="0">
                  <a:blip r:embed="rId7"/>
                  <a:stretch>
                    <a:fillRect/>
                  </a:stretch>
                </a:blipFill>
                <a:ln>
                  <a:solidFill>
                    <a:schemeClr val="accent1"/>
                  </a:solidFill>
                </a:ln>
                <a:effectLst>
                  <a:outerShdw blurRad="50800" dist="762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Oval 40"/>
                <p:cNvSpPr/>
                <p:nvPr/>
              </p:nvSpPr>
              <p:spPr>
                <a:xfrm>
                  <a:off x="7268876" y="2604217"/>
                  <a:ext cx="415636" cy="415636"/>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i="1" smtClean="0">
                                <a:solidFill>
                                  <a:srgbClr val="003C71"/>
                                </a:solidFill>
                                <a:latin typeface="Cambria Math" charset="0"/>
                              </a:rPr>
                            </m:ctrlPr>
                          </m:sSubPr>
                          <m:e>
                            <m:r>
                              <a:rPr lang="en-US" i="1">
                                <a:solidFill>
                                  <a:srgbClr val="003C71"/>
                                </a:solidFill>
                                <a:latin typeface="Cambria Math" charset="0"/>
                              </a:rPr>
                              <m:t>𝑥</m:t>
                            </m:r>
                          </m:e>
                          <m:sub>
                            <m:r>
                              <a:rPr lang="en-US" b="0" i="1" smtClean="0">
                                <a:solidFill>
                                  <a:srgbClr val="003C71"/>
                                </a:solidFill>
                                <a:latin typeface="Cambria Math" charset="0"/>
                              </a:rPr>
                              <m:t>3</m:t>
                            </m:r>
                          </m:sub>
                        </m:sSub>
                      </m:oMath>
                    </m:oMathPara>
                  </a14:m>
                  <a:endParaRPr lang="en-US" dirty="0">
                    <a:solidFill>
                      <a:sysClr val="windowText" lastClr="000000"/>
                    </a:solidFill>
                    <a:latin typeface="Consolas" charset="0"/>
                    <a:ea typeface="Consolas" charset="0"/>
                    <a:cs typeface="Consolas" charset="0"/>
                  </a:endParaRPr>
                </a:p>
              </p:txBody>
            </p:sp>
          </mc:Choice>
          <mc:Fallback xmlns="">
            <p:sp>
              <p:nvSpPr>
                <p:cNvPr id="41" name="Oval 40"/>
                <p:cNvSpPr>
                  <a:spLocks noRot="1" noChangeAspect="1" noMove="1" noResize="1" noEditPoints="1" noAdjustHandles="1" noChangeArrowheads="1" noChangeShapeType="1" noTextEdit="1"/>
                </p:cNvSpPr>
                <p:nvPr/>
              </p:nvSpPr>
              <p:spPr>
                <a:xfrm>
                  <a:off x="7268876" y="2604217"/>
                  <a:ext cx="415636" cy="415636"/>
                </a:xfrm>
                <a:prstGeom prst="ellipse">
                  <a:avLst/>
                </a:prstGeom>
                <a:blipFill rotWithShape="0">
                  <a:blip r:embed="rId8"/>
                  <a:stretch>
                    <a:fillRect/>
                  </a:stretch>
                </a:blipFill>
                <a:ln>
                  <a:solidFill>
                    <a:schemeClr val="accent1"/>
                  </a:solidFill>
                </a:ln>
                <a:effectLst>
                  <a:outerShdw blurRad="50800" dist="76200" dir="2700000" algn="tl" rotWithShape="0">
                    <a:prstClr val="black">
                      <a:alpha val="40000"/>
                    </a:prstClr>
                  </a:outerShdw>
                </a:effectLst>
              </p:spPr>
              <p:txBody>
                <a:bodyPr/>
                <a:lstStyle/>
                <a:p>
                  <a:r>
                    <a:rPr lang="en-US">
                      <a:noFill/>
                    </a:rPr>
                    <a:t> </a:t>
                  </a:r>
                </a:p>
              </p:txBody>
            </p:sp>
          </mc:Fallback>
        </mc:AlternateContent>
        <p:sp>
          <p:nvSpPr>
            <p:cNvPr id="42" name="Oval 41"/>
            <p:cNvSpPr/>
            <p:nvPr/>
          </p:nvSpPr>
          <p:spPr>
            <a:xfrm>
              <a:off x="8267990" y="2099827"/>
              <a:ext cx="415636" cy="415636"/>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7898526" y="1732667"/>
                  <a:ext cx="593002" cy="2963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3C71"/>
                                </a:solidFill>
                                <a:latin typeface="Cambria Math" charset="0"/>
                              </a:rPr>
                            </m:ctrlPr>
                          </m:sSubPr>
                          <m:e>
                            <m:r>
                              <a:rPr lang="en-US" b="0" i="1" smtClean="0">
                                <a:solidFill>
                                  <a:srgbClr val="003C71"/>
                                </a:solidFill>
                                <a:latin typeface="Cambria Math" charset="0"/>
                              </a:rPr>
                              <m:t>∗</m:t>
                            </m:r>
                            <m:r>
                              <a:rPr lang="en-US" i="1">
                                <a:solidFill>
                                  <a:srgbClr val="003C71"/>
                                </a:solidFill>
                                <a:latin typeface="Cambria Math" charset="0"/>
                              </a:rPr>
                              <m:t>𝑤</m:t>
                            </m:r>
                          </m:e>
                          <m:sub>
                            <m:r>
                              <a:rPr lang="en-US" b="0" i="1" smtClean="0">
                                <a:solidFill>
                                  <a:srgbClr val="003C71"/>
                                </a:solidFill>
                                <a:latin typeface="Cambria Math" charset="0"/>
                              </a:rPr>
                              <m:t>1</m:t>
                            </m:r>
                          </m:sub>
                        </m:sSub>
                      </m:oMath>
                    </m:oMathPara>
                  </a14:m>
                  <a:endParaRPr lang="en-US" dirty="0" smtClean="0">
                    <a:solidFill>
                      <a:schemeClr val="tx2"/>
                    </a:solidFill>
                    <a:latin typeface="Consolas" panose="020B0609020204030204" pitchFamily="49" charset="0"/>
                    <a:cs typeface="Consolas" panose="020B0609020204030204" pitchFamily="49"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7898526" y="1732667"/>
                  <a:ext cx="593002" cy="296347"/>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7857745" y="2602693"/>
                  <a:ext cx="597273" cy="2963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3C71"/>
                                </a:solidFill>
                                <a:latin typeface="Cambria Math" charset="0"/>
                              </a:rPr>
                            </m:ctrlPr>
                          </m:sSubPr>
                          <m:e>
                            <m:r>
                              <a:rPr lang="en-US" i="1">
                                <a:solidFill>
                                  <a:srgbClr val="003C71"/>
                                </a:solidFill>
                                <a:latin typeface="Cambria Math" charset="0"/>
                              </a:rPr>
                              <m:t>∗</m:t>
                            </m:r>
                            <m:r>
                              <a:rPr lang="en-US" i="1">
                                <a:solidFill>
                                  <a:srgbClr val="003C71"/>
                                </a:solidFill>
                                <a:latin typeface="Cambria Math" charset="0"/>
                              </a:rPr>
                              <m:t>𝑤</m:t>
                            </m:r>
                          </m:e>
                          <m:sub>
                            <m:r>
                              <a:rPr lang="en-US" b="0" i="1" smtClean="0">
                                <a:solidFill>
                                  <a:srgbClr val="003C71"/>
                                </a:solidFill>
                                <a:latin typeface="Cambria Math" charset="0"/>
                              </a:rPr>
                              <m:t>3</m:t>
                            </m:r>
                          </m:sub>
                        </m:sSub>
                      </m:oMath>
                    </m:oMathPara>
                  </a14:m>
                  <a:endParaRPr lang="en-US" dirty="0">
                    <a:solidFill>
                      <a:schemeClr val="tx2"/>
                    </a:solidFill>
                    <a:latin typeface="Consolas" panose="020B0609020204030204" pitchFamily="49" charset="0"/>
                    <a:cs typeface="Consolas" panose="020B0609020204030204" pitchFamily="49"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7857745" y="2602693"/>
                  <a:ext cx="597273" cy="296347"/>
                </a:xfrm>
                <a:prstGeom prst="rect">
                  <a:avLst/>
                </a:prstGeom>
                <a:blipFill rotWithShape="0">
                  <a:blip r:embed="rId10"/>
                  <a:stretch>
                    <a:fillRect/>
                  </a:stretch>
                </a:blipFill>
              </p:spPr>
              <p:txBody>
                <a:bodyPr/>
                <a:lstStyle/>
                <a:p>
                  <a:r>
                    <a:rPr lang="en-US">
                      <a:noFill/>
                    </a:rPr>
                    <a:t> </a:t>
                  </a:r>
                </a:p>
              </p:txBody>
            </p:sp>
          </mc:Fallback>
        </mc:AlternateContent>
        <p:cxnSp>
          <p:nvCxnSpPr>
            <p:cNvPr id="45" name="Straight Arrow Connector 44"/>
            <p:cNvCxnSpPr/>
            <p:nvPr/>
          </p:nvCxnSpPr>
          <p:spPr>
            <a:xfrm>
              <a:off x="8683626" y="2307645"/>
              <a:ext cx="375660" cy="0"/>
            </a:xfrm>
            <a:prstGeom prst="straightConnector1">
              <a:avLst/>
            </a:prstGeom>
            <a:ln>
              <a:solidFill>
                <a:schemeClr val="tx2"/>
              </a:solidFill>
              <a:tailEnd type="triangle"/>
            </a:ln>
            <a:effectLst>
              <a:outerShdw blurRad="50800" dist="762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sp>
        <p:nvSpPr>
          <p:cNvPr id="6" name="Rounded Rectangle 5"/>
          <p:cNvSpPr/>
          <p:nvPr/>
        </p:nvSpPr>
        <p:spPr>
          <a:xfrm>
            <a:off x="455613" y="1773567"/>
            <a:ext cx="4690476" cy="1791742"/>
          </a:xfrm>
          <a:prstGeom prst="roundRect">
            <a:avLst/>
          </a:prstGeom>
          <a:solidFill>
            <a:srgbClr val="FFC000">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accent1"/>
                </a:solidFill>
                <a:latin typeface="Consolas" charset="0"/>
                <a:ea typeface="Consolas" charset="0"/>
                <a:cs typeface="Consolas" charset="0"/>
              </a:rPr>
              <a:t>@neuron </a:t>
            </a:r>
            <a:r>
              <a:rPr lang="en-US" sz="1600" dirty="0">
                <a:solidFill>
                  <a:srgbClr val="00B050"/>
                </a:solidFill>
                <a:latin typeface="Consolas" charset="0"/>
                <a:ea typeface="Consolas" charset="0"/>
                <a:cs typeface="Consolas" charset="0"/>
              </a:rPr>
              <a:t>type </a:t>
            </a:r>
            <a:r>
              <a:rPr lang="en-US" sz="1600" dirty="0" err="1">
                <a:solidFill>
                  <a:schemeClr val="tx2"/>
                </a:solidFill>
                <a:latin typeface="Consolas" charset="0"/>
                <a:ea typeface="Consolas" charset="0"/>
                <a:cs typeface="Consolas" charset="0"/>
              </a:rPr>
              <a:t>WeightedNeuron</a:t>
            </a:r>
            <a:r>
              <a:rPr lang="en-US" sz="1600" dirty="0">
                <a:solidFill>
                  <a:schemeClr val="tx2"/>
                </a:solidFill>
                <a:latin typeface="Consolas" charset="0"/>
                <a:ea typeface="Consolas" charset="0"/>
                <a:cs typeface="Consolas" charset="0"/>
              </a:rPr>
              <a:t> </a:t>
            </a:r>
            <a:r>
              <a:rPr lang="en-US" sz="1600" dirty="0" smtClean="0">
                <a:solidFill>
                  <a:schemeClr val="tx2"/>
                </a:solidFill>
                <a:latin typeface="Consolas" charset="0"/>
                <a:ea typeface="Consolas" charset="0"/>
                <a:cs typeface="Consolas" charset="0"/>
              </a:rPr>
              <a:t>&lt;: Neuron</a:t>
            </a:r>
            <a:r>
              <a:rPr lang="en-US" sz="1600" dirty="0">
                <a:solidFill>
                  <a:schemeClr val="tx2"/>
                </a:solidFill>
                <a:latin typeface="Consolas" charset="0"/>
                <a:ea typeface="Consolas" charset="0"/>
                <a:cs typeface="Consolas" charset="0"/>
              </a:rPr>
              <a:t/>
            </a:r>
            <a:br>
              <a:rPr lang="en-US" sz="1600" dirty="0">
                <a:solidFill>
                  <a:schemeClr val="tx2"/>
                </a:solidFill>
                <a:latin typeface="Consolas" charset="0"/>
                <a:ea typeface="Consolas" charset="0"/>
                <a:cs typeface="Consolas" charset="0"/>
              </a:rPr>
            </a:br>
            <a:r>
              <a:rPr lang="en-US" sz="1600" dirty="0">
                <a:solidFill>
                  <a:schemeClr val="tx2"/>
                </a:solidFill>
                <a:latin typeface="Consolas" charset="0"/>
                <a:ea typeface="Consolas" charset="0"/>
                <a:cs typeface="Consolas" charset="0"/>
              </a:rPr>
              <a:t>    weights </a:t>
            </a:r>
            <a:r>
              <a:rPr lang="en-US" sz="1600" dirty="0" smtClean="0">
                <a:solidFill>
                  <a:schemeClr val="tx2"/>
                </a:solidFill>
                <a:latin typeface="Consolas" charset="0"/>
                <a:ea typeface="Consolas" charset="0"/>
                <a:cs typeface="Consolas" charset="0"/>
              </a:rPr>
              <a:t>  :: </a:t>
            </a:r>
            <a:r>
              <a:rPr lang="en-US" sz="1600" dirty="0" smtClean="0">
                <a:solidFill>
                  <a:srgbClr val="7030A0"/>
                </a:solidFill>
                <a:latin typeface="Consolas" charset="0"/>
                <a:ea typeface="Consolas" charset="0"/>
                <a:cs typeface="Consolas" charset="0"/>
              </a:rPr>
              <a:t>Vector</a:t>
            </a:r>
            <a:r>
              <a:rPr lang="en-US" sz="1600" dirty="0" smtClean="0">
                <a:solidFill>
                  <a:schemeClr val="tx2"/>
                </a:solidFill>
                <a:latin typeface="Consolas" charset="0"/>
                <a:ea typeface="Consolas" charset="0"/>
                <a:cs typeface="Consolas" charset="0"/>
              </a:rPr>
              <a:t>{</a:t>
            </a:r>
            <a:r>
              <a:rPr lang="en-US" sz="1600" dirty="0" smtClean="0">
                <a:solidFill>
                  <a:srgbClr val="7030A0"/>
                </a:solidFill>
                <a:latin typeface="Consolas" charset="0"/>
                <a:ea typeface="Consolas" charset="0"/>
                <a:cs typeface="Consolas" charset="0"/>
              </a:rPr>
              <a:t>Float32</a:t>
            </a:r>
            <a:r>
              <a:rPr lang="en-US" sz="1600" dirty="0" smtClean="0">
                <a:solidFill>
                  <a:schemeClr val="tx2"/>
                </a:solidFill>
                <a:latin typeface="Consolas" charset="0"/>
                <a:ea typeface="Consolas" charset="0"/>
                <a:cs typeface="Consolas" charset="0"/>
              </a:rPr>
              <a:t>} </a:t>
            </a:r>
            <a:r>
              <a:rPr lang="en-US" sz="1600" dirty="0">
                <a:solidFill>
                  <a:schemeClr val="tx2"/>
                </a:solidFill>
                <a:latin typeface="Consolas" charset="0"/>
                <a:ea typeface="Consolas" charset="0"/>
                <a:cs typeface="Consolas" charset="0"/>
              </a:rPr>
              <a:t/>
            </a:r>
            <a:br>
              <a:rPr lang="en-US" sz="1600" dirty="0">
                <a:solidFill>
                  <a:schemeClr val="tx2"/>
                </a:solidFill>
                <a:latin typeface="Consolas" charset="0"/>
                <a:ea typeface="Consolas" charset="0"/>
                <a:cs typeface="Consolas" charset="0"/>
              </a:rPr>
            </a:br>
            <a:r>
              <a:rPr lang="en-US" sz="1600" dirty="0">
                <a:solidFill>
                  <a:schemeClr val="tx2"/>
                </a:solidFill>
                <a:latin typeface="Consolas" charset="0"/>
                <a:ea typeface="Consolas" charset="0"/>
                <a:cs typeface="Consolas" charset="0"/>
              </a:rPr>
              <a:t>    </a:t>
            </a:r>
            <a:r>
              <a:rPr lang="en-US" sz="1750" dirty="0">
                <a:solidFill>
                  <a:schemeClr val="tx2"/>
                </a:solidFill>
                <a:latin typeface="Consolas" charset="0"/>
                <a:ea typeface="Consolas" charset="0"/>
                <a:cs typeface="Consolas" charset="0"/>
              </a:rPr>
              <a:t>∇</a:t>
            </a:r>
            <a:r>
              <a:rPr lang="en-US" sz="1600" dirty="0">
                <a:solidFill>
                  <a:schemeClr val="tx2"/>
                </a:solidFill>
                <a:latin typeface="Consolas" charset="0"/>
                <a:ea typeface="Consolas" charset="0"/>
                <a:cs typeface="Consolas" charset="0"/>
              </a:rPr>
              <a:t>weights :: </a:t>
            </a:r>
            <a:r>
              <a:rPr lang="en-US" sz="1600" dirty="0" smtClean="0">
                <a:solidFill>
                  <a:srgbClr val="7030A0"/>
                </a:solidFill>
                <a:latin typeface="Consolas" charset="0"/>
                <a:ea typeface="Consolas" charset="0"/>
                <a:cs typeface="Consolas" charset="0"/>
              </a:rPr>
              <a:t>Vector</a:t>
            </a:r>
            <a:r>
              <a:rPr lang="en-US" sz="1600" dirty="0" smtClean="0">
                <a:solidFill>
                  <a:schemeClr val="tx2"/>
                </a:solidFill>
                <a:latin typeface="Consolas" charset="0"/>
                <a:ea typeface="Consolas" charset="0"/>
                <a:cs typeface="Consolas" charset="0"/>
              </a:rPr>
              <a:t>{</a:t>
            </a:r>
            <a:r>
              <a:rPr lang="en-US" sz="1600" dirty="0" smtClean="0">
                <a:solidFill>
                  <a:srgbClr val="7030A0"/>
                </a:solidFill>
                <a:latin typeface="Consolas" charset="0"/>
                <a:ea typeface="Consolas" charset="0"/>
                <a:cs typeface="Consolas" charset="0"/>
              </a:rPr>
              <a:t>Float32</a:t>
            </a:r>
            <a:r>
              <a:rPr lang="en-US" sz="1600" dirty="0" smtClean="0">
                <a:solidFill>
                  <a:schemeClr val="tx2"/>
                </a:solidFill>
                <a:latin typeface="Consolas" charset="0"/>
                <a:ea typeface="Consolas" charset="0"/>
                <a:cs typeface="Consolas" charset="0"/>
              </a:rPr>
              <a:t>} </a:t>
            </a:r>
            <a:r>
              <a:rPr lang="en-US" sz="1600" dirty="0">
                <a:solidFill>
                  <a:schemeClr val="tx2"/>
                </a:solidFill>
                <a:latin typeface="Consolas" charset="0"/>
                <a:ea typeface="Consolas" charset="0"/>
                <a:cs typeface="Consolas" charset="0"/>
              </a:rPr>
              <a:t/>
            </a:r>
            <a:br>
              <a:rPr lang="en-US" sz="1600" dirty="0">
                <a:solidFill>
                  <a:schemeClr val="tx2"/>
                </a:solidFill>
                <a:latin typeface="Consolas" charset="0"/>
                <a:ea typeface="Consolas" charset="0"/>
                <a:cs typeface="Consolas" charset="0"/>
              </a:rPr>
            </a:br>
            <a:r>
              <a:rPr lang="en-US" sz="1600" dirty="0">
                <a:solidFill>
                  <a:schemeClr val="tx2"/>
                </a:solidFill>
                <a:latin typeface="Consolas" charset="0"/>
                <a:ea typeface="Consolas" charset="0"/>
                <a:cs typeface="Consolas" charset="0"/>
              </a:rPr>
              <a:t>    bias </a:t>
            </a:r>
            <a:r>
              <a:rPr lang="en-US" sz="1600" dirty="0" smtClean="0">
                <a:solidFill>
                  <a:schemeClr val="tx2"/>
                </a:solidFill>
                <a:latin typeface="Consolas" charset="0"/>
                <a:ea typeface="Consolas" charset="0"/>
                <a:cs typeface="Consolas" charset="0"/>
              </a:rPr>
              <a:t>     :: </a:t>
            </a:r>
            <a:r>
              <a:rPr lang="en-US" sz="1600" dirty="0" smtClean="0">
                <a:solidFill>
                  <a:srgbClr val="7030A0"/>
                </a:solidFill>
                <a:latin typeface="Consolas" charset="0"/>
                <a:ea typeface="Consolas" charset="0"/>
                <a:cs typeface="Consolas" charset="0"/>
              </a:rPr>
              <a:t>Float32</a:t>
            </a:r>
            <a:r>
              <a:rPr lang="en-US" sz="1600" dirty="0" smtClean="0">
                <a:solidFill>
                  <a:schemeClr val="tx2"/>
                </a:solidFill>
                <a:latin typeface="Consolas" charset="0"/>
                <a:ea typeface="Consolas" charset="0"/>
                <a:cs typeface="Consolas" charset="0"/>
              </a:rPr>
              <a:t> </a:t>
            </a:r>
            <a:r>
              <a:rPr lang="en-US" sz="1600" dirty="0">
                <a:solidFill>
                  <a:schemeClr val="tx2"/>
                </a:solidFill>
                <a:latin typeface="Consolas" charset="0"/>
                <a:ea typeface="Consolas" charset="0"/>
                <a:cs typeface="Consolas" charset="0"/>
              </a:rPr>
              <a:t/>
            </a:r>
            <a:br>
              <a:rPr lang="en-US" sz="1600" dirty="0">
                <a:solidFill>
                  <a:schemeClr val="tx2"/>
                </a:solidFill>
                <a:latin typeface="Consolas" charset="0"/>
                <a:ea typeface="Consolas" charset="0"/>
                <a:cs typeface="Consolas" charset="0"/>
              </a:rPr>
            </a:br>
            <a:r>
              <a:rPr lang="en-US" sz="1600" dirty="0">
                <a:solidFill>
                  <a:schemeClr val="tx2"/>
                </a:solidFill>
                <a:latin typeface="Consolas" charset="0"/>
                <a:ea typeface="Consolas" charset="0"/>
                <a:cs typeface="Consolas" charset="0"/>
              </a:rPr>
              <a:t>    </a:t>
            </a:r>
            <a:r>
              <a:rPr lang="en-US" sz="1750" dirty="0">
                <a:solidFill>
                  <a:schemeClr val="tx2"/>
                </a:solidFill>
                <a:latin typeface="Consolas" charset="0"/>
                <a:ea typeface="Consolas" charset="0"/>
                <a:cs typeface="Consolas" charset="0"/>
              </a:rPr>
              <a:t>∇</a:t>
            </a:r>
            <a:r>
              <a:rPr lang="en-US" sz="1600" dirty="0">
                <a:solidFill>
                  <a:schemeClr val="tx2"/>
                </a:solidFill>
                <a:latin typeface="Consolas" charset="0"/>
                <a:ea typeface="Consolas" charset="0"/>
                <a:cs typeface="Consolas" charset="0"/>
              </a:rPr>
              <a:t>bias </a:t>
            </a:r>
            <a:r>
              <a:rPr lang="en-US" sz="1600" dirty="0" smtClean="0">
                <a:solidFill>
                  <a:schemeClr val="tx2"/>
                </a:solidFill>
                <a:latin typeface="Consolas" charset="0"/>
                <a:ea typeface="Consolas" charset="0"/>
                <a:cs typeface="Consolas" charset="0"/>
              </a:rPr>
              <a:t>   :: </a:t>
            </a:r>
            <a:r>
              <a:rPr lang="en-US" sz="1600" dirty="0" smtClean="0">
                <a:solidFill>
                  <a:srgbClr val="7030A0"/>
                </a:solidFill>
                <a:latin typeface="Consolas" charset="0"/>
                <a:ea typeface="Consolas" charset="0"/>
                <a:cs typeface="Consolas" charset="0"/>
              </a:rPr>
              <a:t>Float32</a:t>
            </a:r>
            <a:r>
              <a:rPr lang="en-US" sz="1600" dirty="0">
                <a:solidFill>
                  <a:schemeClr val="tx2"/>
                </a:solidFill>
                <a:latin typeface="Consolas" charset="0"/>
                <a:ea typeface="Consolas" charset="0"/>
                <a:cs typeface="Consolas" charset="0"/>
              </a:rPr>
              <a:t/>
            </a:r>
            <a:br>
              <a:rPr lang="en-US" sz="1600" dirty="0">
                <a:solidFill>
                  <a:schemeClr val="tx2"/>
                </a:solidFill>
                <a:latin typeface="Consolas" charset="0"/>
                <a:ea typeface="Consolas" charset="0"/>
                <a:cs typeface="Consolas" charset="0"/>
              </a:rPr>
            </a:br>
            <a:r>
              <a:rPr lang="en-US" sz="1600" dirty="0">
                <a:solidFill>
                  <a:srgbClr val="00B050"/>
                </a:solidFill>
                <a:latin typeface="Consolas" charset="0"/>
                <a:ea typeface="Consolas" charset="0"/>
                <a:cs typeface="Consolas" charset="0"/>
              </a:rPr>
              <a:t>end</a:t>
            </a:r>
          </a:p>
        </p:txBody>
      </p:sp>
    </p:spTree>
    <p:extLst>
      <p:ext uri="{BB962C8B-B14F-4D97-AF65-F5344CB8AC3E}">
        <p14:creationId xmlns:p14="http://schemas.microsoft.com/office/powerpoint/2010/main" val="115315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15</a:t>
            </a:fld>
            <a:endParaRPr lang="en-US"/>
          </a:p>
        </p:txBody>
      </p:sp>
      <p:sp>
        <p:nvSpPr>
          <p:cNvPr id="3" name="Title 2"/>
          <p:cNvSpPr>
            <a:spLocks noGrp="1"/>
          </p:cNvSpPr>
          <p:nvPr>
            <p:ph type="title"/>
          </p:nvPr>
        </p:nvSpPr>
        <p:spPr/>
        <p:txBody>
          <a:bodyPr/>
          <a:lstStyle/>
          <a:p>
            <a:r>
              <a:rPr lang="en-US" dirty="0" smtClean="0">
                <a:solidFill>
                  <a:schemeClr val="accent5"/>
                </a:solidFill>
              </a:rPr>
              <a:t>Latte DSL: Neuron Forward Example</a:t>
            </a:r>
            <a:endParaRPr lang="en-US" dirty="0">
              <a:solidFill>
                <a:schemeClr val="accent5"/>
              </a:solidFill>
            </a:endParaRPr>
          </a:p>
        </p:txBody>
      </p:sp>
      <p:sp>
        <p:nvSpPr>
          <p:cNvPr id="4" name="Content Placeholder 3"/>
          <p:cNvSpPr>
            <a:spLocks noGrp="1"/>
          </p:cNvSpPr>
          <p:nvPr>
            <p:ph sz="quarter" idx="13"/>
          </p:nvPr>
        </p:nvSpPr>
        <p:spPr/>
        <p:txBody>
          <a:bodyPr/>
          <a:lstStyle/>
          <a:p>
            <a:pPr marL="0" indent="0">
              <a:buNone/>
            </a:pPr>
            <a:r>
              <a:rPr lang="en-US" sz="2000" dirty="0" smtClean="0">
                <a:ea typeface="Neo Sans Intel" charset="0"/>
                <a:cs typeface="Neo Sans Intel" charset="0"/>
              </a:rPr>
              <a:t>The </a:t>
            </a:r>
            <a:r>
              <a:rPr lang="en-US" sz="2000" dirty="0">
                <a:ea typeface="Neo Sans Intel" charset="0"/>
                <a:cs typeface="Neo Sans Intel" charset="0"/>
              </a:rPr>
              <a:t>forward propagation of a </a:t>
            </a:r>
            <a:r>
              <a:rPr lang="en-US" sz="2000" b="1" dirty="0" err="1" smtClean="0">
                <a:ea typeface="Neo Sans Intel" charset="0"/>
                <a:cs typeface="Neo Sans Intel" charset="0"/>
              </a:rPr>
              <a:t>WeightedNeuron</a:t>
            </a:r>
            <a:endParaRPr lang="en-US" sz="2000" b="1" dirty="0">
              <a:ea typeface="Neo Sans Intel" charset="0"/>
              <a:cs typeface="Neo Sans Intel" charset="0"/>
            </a:endParaRPr>
          </a:p>
          <a:p>
            <a:endParaRPr lang="en-US" sz="1600" b="1" dirty="0">
              <a:ea typeface="Neo Sans Intel" charset="0"/>
              <a:cs typeface="Neo Sans Intel" charset="0"/>
            </a:endParaRPr>
          </a:p>
          <a:p>
            <a:endParaRPr lang="en-US" sz="1600" dirty="0"/>
          </a:p>
        </p:txBody>
      </p:sp>
      <p:grpSp>
        <p:nvGrpSpPr>
          <p:cNvPr id="46" name="Group 45"/>
          <p:cNvGrpSpPr/>
          <p:nvPr/>
        </p:nvGrpSpPr>
        <p:grpSpPr>
          <a:xfrm>
            <a:off x="6763909" y="682154"/>
            <a:ext cx="2380091" cy="1775226"/>
            <a:chOff x="7268876" y="1595437"/>
            <a:chExt cx="1909751" cy="1424416"/>
          </a:xfrm>
        </p:grpSpPr>
        <p:cxnSp>
          <p:nvCxnSpPr>
            <p:cNvPr id="47" name="Straight Arrow Connector 46"/>
            <p:cNvCxnSpPr/>
            <p:nvPr/>
          </p:nvCxnSpPr>
          <p:spPr>
            <a:xfrm>
              <a:off x="7684512" y="2307645"/>
              <a:ext cx="583478" cy="0"/>
            </a:xfrm>
            <a:prstGeom prst="straightConnector1">
              <a:avLst/>
            </a:prstGeom>
            <a:ln>
              <a:solidFill>
                <a:schemeClr val="tx2"/>
              </a:solidFill>
              <a:tailEnd type="triangle"/>
            </a:ln>
            <a:effectLst>
              <a:outerShdw blurRad="50800" dist="762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7684512" y="1803255"/>
              <a:ext cx="644346" cy="357440"/>
            </a:xfrm>
            <a:prstGeom prst="straightConnector1">
              <a:avLst/>
            </a:prstGeom>
            <a:ln>
              <a:solidFill>
                <a:schemeClr val="tx2"/>
              </a:solidFill>
              <a:tailEnd type="triangle"/>
            </a:ln>
            <a:effectLst>
              <a:outerShdw blurRad="50800" dist="762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7684512" y="2454595"/>
              <a:ext cx="644346" cy="357440"/>
            </a:xfrm>
            <a:prstGeom prst="straightConnector1">
              <a:avLst/>
            </a:prstGeom>
            <a:ln>
              <a:solidFill>
                <a:schemeClr val="tx2"/>
              </a:solidFill>
              <a:tailEnd type="triangle"/>
            </a:ln>
            <a:effectLst>
              <a:outerShdw blurRad="50800" dist="762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8644380" y="2057175"/>
                  <a:ext cx="534247" cy="2963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3C71"/>
                            </a:solidFill>
                            <a:latin typeface="Cambria Math" charset="0"/>
                          </a:rPr>
                          <m:t>+ </m:t>
                        </m:r>
                        <m:r>
                          <a:rPr lang="en-US" i="1">
                            <a:solidFill>
                              <a:srgbClr val="003C71"/>
                            </a:solidFill>
                            <a:latin typeface="Cambria Math" charset="0"/>
                          </a:rPr>
                          <m:t>𝑏</m:t>
                        </m:r>
                      </m:oMath>
                    </m:oMathPara>
                  </a14:m>
                  <a:endParaRPr lang="en-US" dirty="0" smtClean="0">
                    <a:solidFill>
                      <a:schemeClr val="tx2"/>
                    </a:solidFill>
                    <a:latin typeface="Consolas" panose="020B0609020204030204" pitchFamily="49" charset="0"/>
                    <a:cs typeface="Consolas" panose="020B0609020204030204" pitchFamily="49"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8644380" y="2057175"/>
                  <a:ext cx="534247" cy="296347"/>
                </a:xfrm>
                <a:prstGeom prst="rect">
                  <a:avLst/>
                </a:prstGeom>
                <a:blipFill rotWithShape="0">
                  <a:blip r:embed="rId3"/>
                  <a:stretch>
                    <a:fillRect t="-96721" b="-1180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7692141" y="2057175"/>
                  <a:ext cx="597273" cy="2963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3C71"/>
                                </a:solidFill>
                                <a:latin typeface="Cambria Math" charset="0"/>
                              </a:rPr>
                            </m:ctrlPr>
                          </m:sSubPr>
                          <m:e>
                            <m:r>
                              <a:rPr lang="en-US" i="1">
                                <a:solidFill>
                                  <a:srgbClr val="003C71"/>
                                </a:solidFill>
                                <a:latin typeface="Cambria Math" charset="0"/>
                              </a:rPr>
                              <m:t>∗</m:t>
                            </m:r>
                            <m:r>
                              <a:rPr lang="en-US" i="1">
                                <a:solidFill>
                                  <a:srgbClr val="003C71"/>
                                </a:solidFill>
                                <a:latin typeface="Cambria Math" charset="0"/>
                              </a:rPr>
                              <m:t>𝑤</m:t>
                            </m:r>
                          </m:e>
                          <m:sub>
                            <m:r>
                              <a:rPr lang="en-US" b="0" i="1" smtClean="0">
                                <a:solidFill>
                                  <a:srgbClr val="003C71"/>
                                </a:solidFill>
                                <a:latin typeface="Cambria Math" charset="0"/>
                              </a:rPr>
                              <m:t>2</m:t>
                            </m:r>
                          </m:sub>
                        </m:sSub>
                      </m:oMath>
                    </m:oMathPara>
                  </a14:m>
                  <a:endParaRPr lang="en-US" dirty="0">
                    <a:solidFill>
                      <a:schemeClr val="tx2"/>
                    </a:solidFill>
                    <a:latin typeface="Consolas" panose="020B0609020204030204" pitchFamily="49" charset="0"/>
                    <a:cs typeface="Consolas" panose="020B0609020204030204" pitchFamily="49"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7692141" y="2057175"/>
                  <a:ext cx="597273" cy="29634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Oval 51"/>
                <p:cNvSpPr/>
                <p:nvPr/>
              </p:nvSpPr>
              <p:spPr>
                <a:xfrm>
                  <a:off x="7268876" y="1595437"/>
                  <a:ext cx="415636" cy="415636"/>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i="1" smtClean="0">
                                <a:solidFill>
                                  <a:srgbClr val="003C71"/>
                                </a:solidFill>
                                <a:latin typeface="Cambria Math" charset="0"/>
                              </a:rPr>
                            </m:ctrlPr>
                          </m:sSubPr>
                          <m:e>
                            <m:r>
                              <a:rPr lang="en-US" i="1">
                                <a:solidFill>
                                  <a:srgbClr val="003C71"/>
                                </a:solidFill>
                                <a:latin typeface="Cambria Math" charset="0"/>
                              </a:rPr>
                              <m:t>𝑥</m:t>
                            </m:r>
                          </m:e>
                          <m:sub>
                            <m:r>
                              <a:rPr lang="en-US" b="0" i="1" smtClean="0">
                                <a:solidFill>
                                  <a:srgbClr val="003C71"/>
                                </a:solidFill>
                                <a:latin typeface="Cambria Math" charset="0"/>
                              </a:rPr>
                              <m:t>1</m:t>
                            </m:r>
                          </m:sub>
                        </m:sSub>
                      </m:oMath>
                    </m:oMathPara>
                  </a14:m>
                  <a:endParaRPr lang="en-US" dirty="0">
                    <a:solidFill>
                      <a:sysClr val="windowText" lastClr="000000"/>
                    </a:solidFill>
                    <a:latin typeface="Consolas" charset="0"/>
                    <a:ea typeface="Consolas" charset="0"/>
                    <a:cs typeface="Consolas" charset="0"/>
                  </a:endParaRPr>
                </a:p>
              </p:txBody>
            </p:sp>
          </mc:Choice>
          <mc:Fallback xmlns="">
            <p:sp>
              <p:nvSpPr>
                <p:cNvPr id="52" name="Oval 51"/>
                <p:cNvSpPr>
                  <a:spLocks noRot="1" noChangeAspect="1" noMove="1" noResize="1" noEditPoints="1" noAdjustHandles="1" noChangeArrowheads="1" noChangeShapeType="1" noTextEdit="1"/>
                </p:cNvSpPr>
                <p:nvPr/>
              </p:nvSpPr>
              <p:spPr>
                <a:xfrm>
                  <a:off x="7268876" y="1595437"/>
                  <a:ext cx="415636" cy="415636"/>
                </a:xfrm>
                <a:prstGeom prst="ellipse">
                  <a:avLst/>
                </a:prstGeom>
                <a:blipFill rotWithShape="0">
                  <a:blip r:embed="rId5"/>
                  <a:stretch>
                    <a:fillRect/>
                  </a:stretch>
                </a:blipFill>
                <a:ln>
                  <a:solidFill>
                    <a:schemeClr val="accent1"/>
                  </a:solidFill>
                </a:ln>
                <a:effectLst>
                  <a:outerShdw blurRad="50800" dist="762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Oval 52"/>
                <p:cNvSpPr/>
                <p:nvPr/>
              </p:nvSpPr>
              <p:spPr>
                <a:xfrm>
                  <a:off x="7268876" y="2099827"/>
                  <a:ext cx="415636" cy="415636"/>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i="1" smtClean="0">
                                <a:solidFill>
                                  <a:srgbClr val="003C71"/>
                                </a:solidFill>
                                <a:latin typeface="Cambria Math" charset="0"/>
                              </a:rPr>
                            </m:ctrlPr>
                          </m:sSubPr>
                          <m:e>
                            <m:r>
                              <a:rPr lang="en-US" i="1">
                                <a:solidFill>
                                  <a:srgbClr val="003C71"/>
                                </a:solidFill>
                                <a:latin typeface="Cambria Math" charset="0"/>
                              </a:rPr>
                              <m:t>𝑥</m:t>
                            </m:r>
                          </m:e>
                          <m:sub>
                            <m:r>
                              <a:rPr lang="en-US" b="0" i="1" smtClean="0">
                                <a:solidFill>
                                  <a:srgbClr val="003C71"/>
                                </a:solidFill>
                                <a:latin typeface="Cambria Math" charset="0"/>
                              </a:rPr>
                              <m:t>2</m:t>
                            </m:r>
                          </m:sub>
                        </m:sSub>
                      </m:oMath>
                    </m:oMathPara>
                  </a14:m>
                  <a:endParaRPr lang="en-US" dirty="0">
                    <a:solidFill>
                      <a:sysClr val="windowText" lastClr="000000"/>
                    </a:solidFill>
                    <a:latin typeface="Consolas" charset="0"/>
                    <a:ea typeface="Consolas" charset="0"/>
                    <a:cs typeface="Consolas" charset="0"/>
                  </a:endParaRPr>
                </a:p>
              </p:txBody>
            </p:sp>
          </mc:Choice>
          <mc:Fallback xmlns="">
            <p:sp>
              <p:nvSpPr>
                <p:cNvPr id="53" name="Oval 52"/>
                <p:cNvSpPr>
                  <a:spLocks noRot="1" noChangeAspect="1" noMove="1" noResize="1" noEditPoints="1" noAdjustHandles="1" noChangeArrowheads="1" noChangeShapeType="1" noTextEdit="1"/>
                </p:cNvSpPr>
                <p:nvPr/>
              </p:nvSpPr>
              <p:spPr>
                <a:xfrm>
                  <a:off x="7268876" y="2099827"/>
                  <a:ext cx="415636" cy="415636"/>
                </a:xfrm>
                <a:prstGeom prst="ellipse">
                  <a:avLst/>
                </a:prstGeom>
                <a:blipFill rotWithShape="0">
                  <a:blip r:embed="rId6"/>
                  <a:stretch>
                    <a:fillRect/>
                  </a:stretch>
                </a:blipFill>
                <a:ln>
                  <a:solidFill>
                    <a:schemeClr val="accent1"/>
                  </a:solidFill>
                </a:ln>
                <a:effectLst>
                  <a:outerShdw blurRad="50800" dist="762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Oval 53"/>
                <p:cNvSpPr/>
                <p:nvPr/>
              </p:nvSpPr>
              <p:spPr>
                <a:xfrm>
                  <a:off x="7268876" y="2604217"/>
                  <a:ext cx="415636" cy="415636"/>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i="1" smtClean="0">
                                <a:solidFill>
                                  <a:srgbClr val="003C71"/>
                                </a:solidFill>
                                <a:latin typeface="Cambria Math" charset="0"/>
                              </a:rPr>
                            </m:ctrlPr>
                          </m:sSubPr>
                          <m:e>
                            <m:r>
                              <a:rPr lang="en-US" i="1">
                                <a:solidFill>
                                  <a:srgbClr val="003C71"/>
                                </a:solidFill>
                                <a:latin typeface="Cambria Math" charset="0"/>
                              </a:rPr>
                              <m:t>𝑥</m:t>
                            </m:r>
                          </m:e>
                          <m:sub>
                            <m:r>
                              <a:rPr lang="en-US" b="0" i="1" smtClean="0">
                                <a:solidFill>
                                  <a:srgbClr val="003C71"/>
                                </a:solidFill>
                                <a:latin typeface="Cambria Math" charset="0"/>
                              </a:rPr>
                              <m:t>3</m:t>
                            </m:r>
                          </m:sub>
                        </m:sSub>
                      </m:oMath>
                    </m:oMathPara>
                  </a14:m>
                  <a:endParaRPr lang="en-US" dirty="0">
                    <a:solidFill>
                      <a:sysClr val="windowText" lastClr="000000"/>
                    </a:solidFill>
                    <a:latin typeface="Consolas" charset="0"/>
                    <a:ea typeface="Consolas" charset="0"/>
                    <a:cs typeface="Consolas" charset="0"/>
                  </a:endParaRPr>
                </a:p>
              </p:txBody>
            </p:sp>
          </mc:Choice>
          <mc:Fallback xmlns="">
            <p:sp>
              <p:nvSpPr>
                <p:cNvPr id="54" name="Oval 53"/>
                <p:cNvSpPr>
                  <a:spLocks noRot="1" noChangeAspect="1" noMove="1" noResize="1" noEditPoints="1" noAdjustHandles="1" noChangeArrowheads="1" noChangeShapeType="1" noTextEdit="1"/>
                </p:cNvSpPr>
                <p:nvPr/>
              </p:nvSpPr>
              <p:spPr>
                <a:xfrm>
                  <a:off x="7268876" y="2604217"/>
                  <a:ext cx="415636" cy="415636"/>
                </a:xfrm>
                <a:prstGeom prst="ellipse">
                  <a:avLst/>
                </a:prstGeom>
                <a:blipFill rotWithShape="0">
                  <a:blip r:embed="rId7"/>
                  <a:stretch>
                    <a:fillRect/>
                  </a:stretch>
                </a:blipFill>
                <a:ln>
                  <a:solidFill>
                    <a:schemeClr val="accent1"/>
                  </a:solidFill>
                </a:ln>
                <a:effectLst>
                  <a:outerShdw blurRad="50800" dist="76200" dir="2700000" algn="tl" rotWithShape="0">
                    <a:prstClr val="black">
                      <a:alpha val="40000"/>
                    </a:prstClr>
                  </a:outerShdw>
                </a:effectLst>
              </p:spPr>
              <p:txBody>
                <a:bodyPr/>
                <a:lstStyle/>
                <a:p>
                  <a:r>
                    <a:rPr lang="en-US">
                      <a:noFill/>
                    </a:rPr>
                    <a:t> </a:t>
                  </a:r>
                </a:p>
              </p:txBody>
            </p:sp>
          </mc:Fallback>
        </mc:AlternateContent>
        <p:sp>
          <p:nvSpPr>
            <p:cNvPr id="55" name="Oval 54"/>
            <p:cNvSpPr/>
            <p:nvPr/>
          </p:nvSpPr>
          <p:spPr>
            <a:xfrm>
              <a:off x="8267990" y="2099827"/>
              <a:ext cx="415636" cy="415636"/>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p:cNvSpPr txBox="1"/>
                <p:nvPr/>
              </p:nvSpPr>
              <p:spPr>
                <a:xfrm>
                  <a:off x="7898526" y="1732667"/>
                  <a:ext cx="593002" cy="2963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3C71"/>
                                </a:solidFill>
                                <a:latin typeface="Cambria Math" charset="0"/>
                              </a:rPr>
                            </m:ctrlPr>
                          </m:sSubPr>
                          <m:e>
                            <m:r>
                              <a:rPr lang="en-US" b="0" i="1" smtClean="0">
                                <a:solidFill>
                                  <a:srgbClr val="003C71"/>
                                </a:solidFill>
                                <a:latin typeface="Cambria Math" charset="0"/>
                              </a:rPr>
                              <m:t>∗</m:t>
                            </m:r>
                            <m:r>
                              <a:rPr lang="en-US" i="1">
                                <a:solidFill>
                                  <a:srgbClr val="003C71"/>
                                </a:solidFill>
                                <a:latin typeface="Cambria Math" charset="0"/>
                              </a:rPr>
                              <m:t>𝑤</m:t>
                            </m:r>
                          </m:e>
                          <m:sub>
                            <m:r>
                              <a:rPr lang="en-US" b="0" i="1" smtClean="0">
                                <a:solidFill>
                                  <a:srgbClr val="003C71"/>
                                </a:solidFill>
                                <a:latin typeface="Cambria Math" charset="0"/>
                              </a:rPr>
                              <m:t>1</m:t>
                            </m:r>
                          </m:sub>
                        </m:sSub>
                      </m:oMath>
                    </m:oMathPara>
                  </a14:m>
                  <a:endParaRPr lang="en-US" dirty="0" smtClean="0">
                    <a:solidFill>
                      <a:schemeClr val="tx2"/>
                    </a:solidFill>
                    <a:latin typeface="Consolas" panose="020B0609020204030204" pitchFamily="49" charset="0"/>
                    <a:cs typeface="Consolas" panose="020B0609020204030204" pitchFamily="49" charset="0"/>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7898526" y="1732667"/>
                  <a:ext cx="593002" cy="296347"/>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7857745" y="2602693"/>
                  <a:ext cx="597273" cy="2963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3C71"/>
                                </a:solidFill>
                                <a:latin typeface="Cambria Math" charset="0"/>
                              </a:rPr>
                            </m:ctrlPr>
                          </m:sSubPr>
                          <m:e>
                            <m:r>
                              <a:rPr lang="en-US" i="1">
                                <a:solidFill>
                                  <a:srgbClr val="003C71"/>
                                </a:solidFill>
                                <a:latin typeface="Cambria Math" charset="0"/>
                              </a:rPr>
                              <m:t>∗</m:t>
                            </m:r>
                            <m:r>
                              <a:rPr lang="en-US" i="1">
                                <a:solidFill>
                                  <a:srgbClr val="003C71"/>
                                </a:solidFill>
                                <a:latin typeface="Cambria Math" charset="0"/>
                              </a:rPr>
                              <m:t>𝑤</m:t>
                            </m:r>
                          </m:e>
                          <m:sub>
                            <m:r>
                              <a:rPr lang="en-US" b="0" i="1" smtClean="0">
                                <a:solidFill>
                                  <a:srgbClr val="003C71"/>
                                </a:solidFill>
                                <a:latin typeface="Cambria Math" charset="0"/>
                              </a:rPr>
                              <m:t>3</m:t>
                            </m:r>
                          </m:sub>
                        </m:sSub>
                      </m:oMath>
                    </m:oMathPara>
                  </a14:m>
                  <a:endParaRPr lang="en-US" dirty="0">
                    <a:solidFill>
                      <a:schemeClr val="tx2"/>
                    </a:solidFill>
                    <a:latin typeface="Consolas" panose="020B0609020204030204" pitchFamily="49" charset="0"/>
                    <a:cs typeface="Consolas" panose="020B0609020204030204" pitchFamily="49" charset="0"/>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7857745" y="2602693"/>
                  <a:ext cx="597273" cy="296347"/>
                </a:xfrm>
                <a:prstGeom prst="rect">
                  <a:avLst/>
                </a:prstGeom>
                <a:blipFill rotWithShape="0">
                  <a:blip r:embed="rId9"/>
                  <a:stretch>
                    <a:fillRect/>
                  </a:stretch>
                </a:blipFill>
              </p:spPr>
              <p:txBody>
                <a:bodyPr/>
                <a:lstStyle/>
                <a:p>
                  <a:r>
                    <a:rPr lang="en-US">
                      <a:noFill/>
                    </a:rPr>
                    <a:t> </a:t>
                  </a:r>
                </a:p>
              </p:txBody>
            </p:sp>
          </mc:Fallback>
        </mc:AlternateContent>
        <p:cxnSp>
          <p:nvCxnSpPr>
            <p:cNvPr id="58" name="Straight Arrow Connector 57"/>
            <p:cNvCxnSpPr/>
            <p:nvPr/>
          </p:nvCxnSpPr>
          <p:spPr>
            <a:xfrm>
              <a:off x="8683626" y="2307645"/>
              <a:ext cx="375660" cy="0"/>
            </a:xfrm>
            <a:prstGeom prst="straightConnector1">
              <a:avLst/>
            </a:prstGeom>
            <a:ln>
              <a:solidFill>
                <a:schemeClr val="tx2"/>
              </a:solidFill>
              <a:tailEnd type="triangle"/>
            </a:ln>
            <a:effectLst>
              <a:outerShdw blurRad="50800" dist="762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sp>
        <p:nvSpPr>
          <p:cNvPr id="6" name="Rounded Rectangle 5"/>
          <p:cNvSpPr/>
          <p:nvPr/>
        </p:nvSpPr>
        <p:spPr>
          <a:xfrm>
            <a:off x="241161" y="2566146"/>
            <a:ext cx="7949407" cy="2068706"/>
          </a:xfrm>
          <a:prstGeom prst="roundRect">
            <a:avLst/>
          </a:prstGeom>
          <a:solidFill>
            <a:srgbClr val="FFC000">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00B0F0"/>
                </a:solidFill>
                <a:latin typeface="Consolas" panose="020B0609020204030204" pitchFamily="49" charset="0"/>
                <a:cs typeface="Consolas" panose="020B0609020204030204" pitchFamily="49" charset="0"/>
              </a:rPr>
              <a:t>@neuron </a:t>
            </a:r>
            <a:r>
              <a:rPr lang="en-US" dirty="0">
                <a:solidFill>
                  <a:schemeClr val="accent5"/>
                </a:solidFill>
                <a:latin typeface="Consolas" panose="020B0609020204030204" pitchFamily="49" charset="0"/>
                <a:cs typeface="Consolas" panose="020B0609020204030204" pitchFamily="49" charset="0"/>
              </a:rPr>
              <a:t>forward</a:t>
            </a:r>
            <a:r>
              <a:rPr lang="en-US" dirty="0">
                <a:solidFill>
                  <a:schemeClr val="tx2"/>
                </a:solidFill>
                <a:latin typeface="Consolas" panose="020B0609020204030204" pitchFamily="49" charset="0"/>
                <a:cs typeface="Consolas" panose="020B0609020204030204" pitchFamily="49" charset="0"/>
              </a:rPr>
              <a:t>(neuron::</a:t>
            </a:r>
            <a:r>
              <a:rPr lang="en-US" dirty="0" err="1">
                <a:solidFill>
                  <a:srgbClr val="7030A0"/>
                </a:solidFill>
                <a:latin typeface="Consolas" panose="020B0609020204030204" pitchFamily="49" charset="0"/>
                <a:cs typeface="Consolas" panose="020B0609020204030204" pitchFamily="49" charset="0"/>
              </a:rPr>
              <a:t>WeightedNeuron</a:t>
            </a:r>
            <a:r>
              <a:rPr lang="en-US" dirty="0">
                <a:solidFill>
                  <a:schemeClr val="tx2"/>
                </a:solidFill>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do</a:t>
            </a:r>
          </a:p>
          <a:p>
            <a:r>
              <a:rPr lang="en-US" dirty="0">
                <a:solidFill>
                  <a:schemeClr val="tx2"/>
                </a:solidFill>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for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in</a:t>
            </a:r>
            <a:r>
              <a:rPr lang="en-US" dirty="0">
                <a:solidFill>
                  <a:schemeClr val="tx2"/>
                </a:solidFill>
                <a:latin typeface="Consolas" panose="020B0609020204030204" pitchFamily="49" charset="0"/>
                <a:cs typeface="Consolas" panose="020B0609020204030204" pitchFamily="49" charset="0"/>
              </a:rPr>
              <a:t> 1:</a:t>
            </a:r>
            <a:r>
              <a:rPr lang="en-US" dirty="0">
                <a:solidFill>
                  <a:schemeClr val="accent5"/>
                </a:solidFill>
                <a:latin typeface="Consolas" panose="020B0609020204030204" pitchFamily="49" charset="0"/>
                <a:cs typeface="Consolas" panose="020B0609020204030204" pitchFamily="49" charset="0"/>
              </a:rPr>
              <a:t>length</a:t>
            </a:r>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neuron.inputs</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neuron.value</a:t>
            </a:r>
            <a:r>
              <a:rPr lang="en-US" dirty="0">
                <a:solidFill>
                  <a:schemeClr val="tx2"/>
                </a:solidFill>
                <a:latin typeface="Consolas" panose="020B0609020204030204" pitchFamily="49" charset="0"/>
                <a:cs typeface="Consolas" panose="020B0609020204030204" pitchFamily="49" charset="0"/>
              </a:rPr>
              <a:t> += </a:t>
            </a:r>
            <a:r>
              <a:rPr lang="en-US" dirty="0" err="1">
                <a:solidFill>
                  <a:schemeClr val="tx2"/>
                </a:solidFill>
                <a:latin typeface="Consolas" panose="020B0609020204030204" pitchFamily="49" charset="0"/>
                <a:cs typeface="Consolas" panose="020B0609020204030204" pitchFamily="49" charset="0"/>
              </a:rPr>
              <a:t>neuron.weights</a:t>
            </a:r>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 </a:t>
            </a:r>
            <a:r>
              <a:rPr lang="en-US" dirty="0" err="1">
                <a:solidFill>
                  <a:schemeClr val="tx2"/>
                </a:solidFill>
                <a:latin typeface="Consolas" panose="020B0609020204030204" pitchFamily="49" charset="0"/>
                <a:cs typeface="Consolas" panose="020B0609020204030204" pitchFamily="49" charset="0"/>
              </a:rPr>
              <a:t>neuron.inputs</a:t>
            </a:r>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end</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neuron.value</a:t>
            </a:r>
            <a:r>
              <a:rPr lang="en-US" dirty="0">
                <a:solidFill>
                  <a:schemeClr val="tx2"/>
                </a:solidFill>
                <a:latin typeface="Consolas" panose="020B0609020204030204" pitchFamily="49" charset="0"/>
                <a:cs typeface="Consolas" panose="020B0609020204030204" pitchFamily="49" charset="0"/>
              </a:rPr>
              <a:t> += </a:t>
            </a:r>
            <a:r>
              <a:rPr lang="en-US" dirty="0" err="1" smtClean="0">
                <a:solidFill>
                  <a:schemeClr val="tx2"/>
                </a:solidFill>
                <a:latin typeface="Consolas" panose="020B0609020204030204" pitchFamily="49" charset="0"/>
                <a:cs typeface="Consolas" panose="020B0609020204030204" pitchFamily="49" charset="0"/>
              </a:rPr>
              <a:t>neuron.bias</a:t>
            </a:r>
            <a:endParaRPr lang="en-US" dirty="0">
              <a:solidFill>
                <a:schemeClr val="tx2"/>
              </a:solidFill>
              <a:latin typeface="Consolas" panose="020B0609020204030204" pitchFamily="49" charset="0"/>
              <a:cs typeface="Consolas" panose="020B0609020204030204" pitchFamily="49" charset="0"/>
            </a:endParaRPr>
          </a:p>
          <a:p>
            <a:r>
              <a:rPr lang="en-US" dirty="0">
                <a:solidFill>
                  <a:srgbClr val="00B050"/>
                </a:solidFill>
                <a:latin typeface="Consolas" panose="020B0609020204030204" pitchFamily="49" charset="0"/>
                <a:cs typeface="Consolas" panose="020B0609020204030204" pitchFamily="49" charset="0"/>
              </a:rPr>
              <a:t>end</a:t>
            </a:r>
          </a:p>
        </p:txBody>
      </p:sp>
      <mc:AlternateContent xmlns:mc="http://schemas.openxmlformats.org/markup-compatibility/2006" xmlns:a14="http://schemas.microsoft.com/office/drawing/2010/main">
        <mc:Choice Requires="a14">
          <p:sp>
            <p:nvSpPr>
              <p:cNvPr id="45" name="TextBox 44"/>
              <p:cNvSpPr txBox="1"/>
              <p:nvPr/>
            </p:nvSpPr>
            <p:spPr>
              <a:xfrm>
                <a:off x="2963790" y="1710444"/>
                <a:ext cx="2504147" cy="746936"/>
              </a:xfrm>
              <a:prstGeom prst="rect">
                <a:avLst/>
              </a:prstGeom>
              <a:noFill/>
            </p:spPr>
            <p:txBody>
              <a:bodyPr vert="horz"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003C71"/>
                          </a:solidFill>
                          <a:latin typeface="Cambria Math" charset="0"/>
                        </a:rPr>
                        <m:t>𝑓</m:t>
                      </m:r>
                      <m:d>
                        <m:dPr>
                          <m:ctrlPr>
                            <a:rPr lang="en-US" sz="2000" b="0" i="1" smtClean="0">
                              <a:solidFill>
                                <a:srgbClr val="003C71"/>
                              </a:solidFill>
                              <a:latin typeface="Cambria Math" charset="0"/>
                            </a:rPr>
                          </m:ctrlPr>
                        </m:dPr>
                        <m:e>
                          <m:r>
                            <a:rPr lang="en-US" sz="2000" b="0" i="1" smtClean="0">
                              <a:solidFill>
                                <a:srgbClr val="003C71"/>
                              </a:solidFill>
                              <a:latin typeface="Cambria Math" charset="0"/>
                            </a:rPr>
                            <m:t>𝑥</m:t>
                          </m:r>
                        </m:e>
                      </m:d>
                      <m:r>
                        <a:rPr lang="en-US" sz="2000" b="0" i="1" smtClean="0">
                          <a:solidFill>
                            <a:srgbClr val="003C71"/>
                          </a:solidFill>
                          <a:latin typeface="Cambria Math" charset="0"/>
                        </a:rPr>
                        <m:t>=</m:t>
                      </m:r>
                      <m:r>
                        <a:rPr lang="en-US" sz="2000" b="0" i="1" smtClean="0">
                          <a:solidFill>
                            <a:srgbClr val="003C71"/>
                          </a:solidFill>
                          <a:latin typeface="Cambria Math" charset="0"/>
                        </a:rPr>
                        <m:t>𝑏</m:t>
                      </m:r>
                      <m:r>
                        <a:rPr lang="en-US" sz="2000" b="0" i="1" smtClean="0">
                          <a:solidFill>
                            <a:srgbClr val="003C71"/>
                          </a:solidFill>
                          <a:latin typeface="Cambria Math" charset="0"/>
                        </a:rPr>
                        <m:t>+ </m:t>
                      </m:r>
                      <m:nary>
                        <m:naryPr>
                          <m:chr m:val="∑"/>
                          <m:supHide m:val="on"/>
                          <m:ctrlPr>
                            <a:rPr lang="en-US" sz="2000" b="0" i="1" smtClean="0">
                              <a:solidFill>
                                <a:srgbClr val="003C71"/>
                              </a:solidFill>
                              <a:latin typeface="Cambria Math" charset="0"/>
                            </a:rPr>
                          </m:ctrlPr>
                        </m:naryPr>
                        <m:sub>
                          <m:r>
                            <m:rPr>
                              <m:brk m:alnAt="7"/>
                            </m:rPr>
                            <a:rPr lang="en-US" sz="2000" b="0" i="1" smtClean="0">
                              <a:solidFill>
                                <a:srgbClr val="003C71"/>
                              </a:solidFill>
                              <a:latin typeface="Cambria Math" charset="0"/>
                            </a:rPr>
                            <m:t>𝑖</m:t>
                          </m:r>
                        </m:sub>
                        <m:sup/>
                        <m:e>
                          <m:sSub>
                            <m:sSubPr>
                              <m:ctrlPr>
                                <a:rPr lang="en-US" sz="2000" i="1">
                                  <a:solidFill>
                                    <a:srgbClr val="003C71"/>
                                  </a:solidFill>
                                  <a:latin typeface="Cambria Math" charset="0"/>
                                </a:rPr>
                              </m:ctrlPr>
                            </m:sSubPr>
                            <m:e>
                              <m:r>
                                <a:rPr lang="en-US" sz="2000" i="1">
                                  <a:solidFill>
                                    <a:srgbClr val="003C71"/>
                                  </a:solidFill>
                                  <a:latin typeface="Cambria Math" charset="0"/>
                                </a:rPr>
                                <m:t>𝑤</m:t>
                              </m:r>
                            </m:e>
                            <m:sub>
                              <m:r>
                                <a:rPr lang="en-US" sz="2000" i="1">
                                  <a:solidFill>
                                    <a:srgbClr val="003C71"/>
                                  </a:solidFill>
                                  <a:latin typeface="Cambria Math" charset="0"/>
                                </a:rPr>
                                <m:t>𝑖</m:t>
                              </m:r>
                            </m:sub>
                          </m:sSub>
                          <m:r>
                            <a:rPr lang="en-US" sz="2000" i="1">
                              <a:solidFill>
                                <a:srgbClr val="003C71"/>
                              </a:solidFill>
                              <a:latin typeface="Cambria Math" charset="0"/>
                            </a:rPr>
                            <m:t>∗</m:t>
                          </m:r>
                          <m:sSub>
                            <m:sSubPr>
                              <m:ctrlPr>
                                <a:rPr lang="en-US" sz="2000" i="1" smtClean="0">
                                  <a:solidFill>
                                    <a:srgbClr val="003C71"/>
                                  </a:solidFill>
                                  <a:latin typeface="Cambria Math" charset="0"/>
                                </a:rPr>
                              </m:ctrlPr>
                            </m:sSubPr>
                            <m:e>
                              <m:r>
                                <a:rPr lang="en-US" sz="2000" i="1">
                                  <a:solidFill>
                                    <a:srgbClr val="003C71"/>
                                  </a:solidFill>
                                  <a:latin typeface="Cambria Math" charset="0"/>
                                </a:rPr>
                                <m:t>𝑥</m:t>
                              </m:r>
                            </m:e>
                            <m:sub>
                              <m:r>
                                <a:rPr lang="en-US" sz="2000" i="1">
                                  <a:solidFill>
                                    <a:srgbClr val="003C71"/>
                                  </a:solidFill>
                                  <a:latin typeface="Cambria Math" charset="0"/>
                                </a:rPr>
                                <m:t>𝑖</m:t>
                              </m:r>
                            </m:sub>
                          </m:sSub>
                        </m:e>
                      </m:nary>
                    </m:oMath>
                  </m:oMathPara>
                </a14:m>
                <a:endParaRPr lang="en-US" sz="2400" dirty="0" err="1" smtClean="0">
                  <a:solidFill>
                    <a:srgbClr val="003C71"/>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963790" y="1710444"/>
                <a:ext cx="2504147" cy="746936"/>
              </a:xfrm>
              <a:prstGeom prst="rect">
                <a:avLst/>
              </a:prstGeom>
              <a:blipFill rotWithShape="0">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973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16</a:t>
            </a:fld>
            <a:endParaRPr lang="en-US"/>
          </a:p>
        </p:txBody>
      </p:sp>
      <p:sp>
        <p:nvSpPr>
          <p:cNvPr id="3" name="Title 2"/>
          <p:cNvSpPr>
            <a:spLocks noGrp="1"/>
          </p:cNvSpPr>
          <p:nvPr>
            <p:ph type="title"/>
          </p:nvPr>
        </p:nvSpPr>
        <p:spPr/>
        <p:txBody>
          <a:bodyPr/>
          <a:lstStyle/>
          <a:p>
            <a:r>
              <a:rPr lang="en-US" dirty="0" smtClean="0">
                <a:solidFill>
                  <a:schemeClr val="accent5"/>
                </a:solidFill>
                <a:ea typeface="Neo Sans Intel" charset="0"/>
                <a:cs typeface="Neo Sans Intel" charset="0"/>
              </a:rPr>
              <a:t>Latte DSL: Ensemble</a:t>
            </a:r>
            <a:endParaRPr lang="en-US" dirty="0">
              <a:solidFill>
                <a:schemeClr val="accent5"/>
              </a:solidFill>
            </a:endParaRPr>
          </a:p>
        </p:txBody>
      </p:sp>
      <p:sp>
        <p:nvSpPr>
          <p:cNvPr id="4" name="Content Placeholder 3"/>
          <p:cNvSpPr>
            <a:spLocks noGrp="1"/>
          </p:cNvSpPr>
          <p:nvPr>
            <p:ph sz="quarter" idx="13"/>
          </p:nvPr>
        </p:nvSpPr>
        <p:spPr>
          <a:xfrm>
            <a:off x="455613" y="1203325"/>
            <a:ext cx="8229600" cy="3425825"/>
          </a:xfrm>
        </p:spPr>
        <p:txBody>
          <a:bodyPr/>
          <a:lstStyle/>
          <a:p>
            <a:pPr marL="0" indent="0">
              <a:buNone/>
            </a:pPr>
            <a:r>
              <a:rPr lang="en-US" sz="2000" dirty="0" smtClean="0">
                <a:ea typeface="Neo Sans Intel" charset="0"/>
                <a:cs typeface="Neo Sans Intel" charset="0"/>
              </a:rPr>
              <a:t>An </a:t>
            </a:r>
            <a:r>
              <a:rPr lang="en-US" sz="2000" b="1" dirty="0" smtClean="0">
                <a:ea typeface="Neo Sans Intel" charset="0"/>
                <a:cs typeface="Neo Sans Intel" charset="0"/>
              </a:rPr>
              <a:t>Ensemble</a:t>
            </a:r>
            <a:r>
              <a:rPr lang="en-US" sz="2000" dirty="0" smtClean="0">
                <a:ea typeface="Neo Sans Intel" charset="0"/>
                <a:cs typeface="Neo Sans Intel" charset="0"/>
              </a:rPr>
              <a:t> is an </a:t>
            </a:r>
            <a:r>
              <a:rPr lang="en-US" sz="2000" b="1" dirty="0" smtClean="0">
                <a:ea typeface="Neo Sans Intel" charset="0"/>
                <a:cs typeface="Neo Sans Intel" charset="0"/>
              </a:rPr>
              <a:t>N</a:t>
            </a:r>
            <a:r>
              <a:rPr lang="en-US" sz="2000" dirty="0" smtClean="0">
                <a:ea typeface="Neo Sans Intel" charset="0"/>
                <a:cs typeface="Neo Sans Intel" charset="0"/>
              </a:rPr>
              <a:t>-dimensional array of a Neuron subtype </a:t>
            </a:r>
            <a:r>
              <a:rPr lang="en-US" sz="2000" b="1" dirty="0" smtClean="0">
                <a:ea typeface="Neo Sans Intel" charset="0"/>
                <a:cs typeface="Neo Sans Intel" charset="0"/>
              </a:rPr>
              <a:t>T</a:t>
            </a:r>
            <a:endParaRPr lang="en-US" sz="2000" b="1" dirty="0">
              <a:ea typeface="Neo Sans Intel" charset="0"/>
              <a:cs typeface="Neo Sans Intel" charset="0"/>
            </a:endParaRPr>
          </a:p>
        </p:txBody>
      </p:sp>
      <p:sp>
        <p:nvSpPr>
          <p:cNvPr id="43" name="Rounded Rectangle 42"/>
          <p:cNvSpPr/>
          <p:nvPr/>
        </p:nvSpPr>
        <p:spPr>
          <a:xfrm>
            <a:off x="455613" y="2030293"/>
            <a:ext cx="5230812" cy="1771887"/>
          </a:xfrm>
          <a:prstGeom prst="roundRect">
            <a:avLst/>
          </a:prstGeom>
          <a:solidFill>
            <a:srgbClr val="FFC000">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de-DE" dirty="0">
                <a:solidFill>
                  <a:srgbClr val="00B050"/>
                </a:solidFill>
                <a:latin typeface="Consolas" charset="0"/>
                <a:ea typeface="Consolas" charset="0"/>
                <a:cs typeface="Consolas" charset="0"/>
              </a:rPr>
              <a:t>type</a:t>
            </a:r>
            <a:r>
              <a:rPr lang="de-DE" dirty="0">
                <a:solidFill>
                  <a:schemeClr val="tx2"/>
                </a:solidFill>
                <a:latin typeface="Consolas" charset="0"/>
                <a:ea typeface="Consolas" charset="0"/>
                <a:cs typeface="Consolas" charset="0"/>
              </a:rPr>
              <a:t> Ensemble{T &lt;: </a:t>
            </a:r>
            <a:r>
              <a:rPr lang="de-DE" dirty="0">
                <a:solidFill>
                  <a:srgbClr val="7030A0"/>
                </a:solidFill>
                <a:latin typeface="Consolas" charset="0"/>
                <a:ea typeface="Consolas" charset="0"/>
                <a:cs typeface="Consolas" charset="0"/>
              </a:rPr>
              <a:t>Neuron</a:t>
            </a:r>
            <a:r>
              <a:rPr lang="de-DE" dirty="0">
                <a:solidFill>
                  <a:schemeClr val="tx2"/>
                </a:solidFill>
                <a:latin typeface="Consolas" charset="0"/>
                <a:ea typeface="Consolas" charset="0"/>
                <a:cs typeface="Consolas" charset="0"/>
              </a:rPr>
              <a:t>, </a:t>
            </a:r>
            <a:r>
              <a:rPr lang="de-DE" dirty="0" smtClean="0">
                <a:solidFill>
                  <a:schemeClr val="tx2"/>
                </a:solidFill>
                <a:latin typeface="Consolas" charset="0"/>
                <a:ea typeface="Consolas" charset="0"/>
                <a:cs typeface="Consolas" charset="0"/>
              </a:rPr>
              <a:t>N}</a:t>
            </a:r>
          </a:p>
          <a:p>
            <a:r>
              <a:rPr lang="de-DE" dirty="0" smtClean="0">
                <a:solidFill>
                  <a:schemeClr val="tx2"/>
                </a:solidFill>
                <a:latin typeface="Consolas" charset="0"/>
                <a:ea typeface="Consolas" charset="0"/>
                <a:cs typeface="Consolas" charset="0"/>
              </a:rPr>
              <a:t>    </a:t>
            </a:r>
            <a:r>
              <a:rPr lang="de-DE" dirty="0" err="1" smtClean="0">
                <a:solidFill>
                  <a:schemeClr val="tx2"/>
                </a:solidFill>
                <a:latin typeface="Consolas" charset="0"/>
                <a:ea typeface="Consolas" charset="0"/>
                <a:cs typeface="Consolas" charset="0"/>
              </a:rPr>
              <a:t>name</a:t>
            </a:r>
            <a:r>
              <a:rPr lang="de-DE" dirty="0" smtClean="0">
                <a:solidFill>
                  <a:schemeClr val="tx2"/>
                </a:solidFill>
                <a:latin typeface="Consolas" charset="0"/>
                <a:ea typeface="Consolas" charset="0"/>
                <a:cs typeface="Consolas" charset="0"/>
              </a:rPr>
              <a:t>         </a:t>
            </a:r>
            <a:r>
              <a:rPr lang="de-DE" dirty="0">
                <a:solidFill>
                  <a:schemeClr val="tx2"/>
                </a:solidFill>
                <a:latin typeface="Consolas" charset="0"/>
                <a:ea typeface="Consolas" charset="0"/>
                <a:cs typeface="Consolas" charset="0"/>
              </a:rPr>
              <a:t>:: </a:t>
            </a:r>
            <a:r>
              <a:rPr lang="de-DE" dirty="0" smtClean="0">
                <a:solidFill>
                  <a:srgbClr val="7030A0"/>
                </a:solidFill>
                <a:latin typeface="Consolas" charset="0"/>
                <a:ea typeface="Consolas" charset="0"/>
                <a:cs typeface="Consolas" charset="0"/>
              </a:rPr>
              <a:t>Symbol</a:t>
            </a:r>
          </a:p>
          <a:p>
            <a:r>
              <a:rPr lang="de-DE" dirty="0" smtClean="0">
                <a:solidFill>
                  <a:schemeClr val="tx2"/>
                </a:solidFill>
                <a:latin typeface="Consolas" charset="0"/>
                <a:ea typeface="Consolas" charset="0"/>
                <a:cs typeface="Consolas" charset="0"/>
              </a:rPr>
              <a:t>    </a:t>
            </a:r>
            <a:r>
              <a:rPr lang="de-DE" dirty="0" err="1">
                <a:solidFill>
                  <a:schemeClr val="tx2"/>
                </a:solidFill>
                <a:latin typeface="Consolas" charset="0"/>
                <a:ea typeface="Consolas" charset="0"/>
                <a:cs typeface="Consolas" charset="0"/>
              </a:rPr>
              <a:t>neurons</a:t>
            </a:r>
            <a:r>
              <a:rPr lang="de-DE" dirty="0">
                <a:solidFill>
                  <a:schemeClr val="tx2"/>
                </a:solidFill>
                <a:latin typeface="Consolas" charset="0"/>
                <a:ea typeface="Consolas" charset="0"/>
                <a:cs typeface="Consolas" charset="0"/>
              </a:rPr>
              <a:t>      :: </a:t>
            </a:r>
            <a:r>
              <a:rPr lang="de-DE" dirty="0">
                <a:solidFill>
                  <a:srgbClr val="7030A0"/>
                </a:solidFill>
                <a:latin typeface="Consolas" charset="0"/>
                <a:ea typeface="Consolas" charset="0"/>
                <a:cs typeface="Consolas" charset="0"/>
              </a:rPr>
              <a:t>Array</a:t>
            </a:r>
            <a:r>
              <a:rPr lang="de-DE" dirty="0">
                <a:solidFill>
                  <a:schemeClr val="tx2"/>
                </a:solidFill>
                <a:latin typeface="Consolas" charset="0"/>
                <a:ea typeface="Consolas" charset="0"/>
                <a:cs typeface="Consolas" charset="0"/>
              </a:rPr>
              <a:t>{T,N</a:t>
            </a:r>
            <a:r>
              <a:rPr lang="de-DE" dirty="0" smtClean="0">
                <a:solidFill>
                  <a:schemeClr val="tx2"/>
                </a:solidFill>
                <a:latin typeface="Consolas" charset="0"/>
                <a:ea typeface="Consolas" charset="0"/>
                <a:cs typeface="Consolas" charset="0"/>
              </a:rPr>
              <a:t>}</a:t>
            </a:r>
          </a:p>
          <a:p>
            <a:r>
              <a:rPr lang="de-DE" dirty="0" smtClean="0">
                <a:solidFill>
                  <a:schemeClr val="tx2"/>
                </a:solidFill>
                <a:latin typeface="Consolas" charset="0"/>
                <a:ea typeface="Consolas" charset="0"/>
                <a:cs typeface="Consolas" charset="0"/>
              </a:rPr>
              <a:t>    </a:t>
            </a:r>
            <a:r>
              <a:rPr lang="de-DE" dirty="0" err="1">
                <a:solidFill>
                  <a:schemeClr val="tx2"/>
                </a:solidFill>
                <a:latin typeface="Consolas" charset="0"/>
                <a:ea typeface="Consolas" charset="0"/>
                <a:cs typeface="Consolas" charset="0"/>
              </a:rPr>
              <a:t>connections</a:t>
            </a:r>
            <a:r>
              <a:rPr lang="de-DE" dirty="0">
                <a:solidFill>
                  <a:schemeClr val="tx2"/>
                </a:solidFill>
                <a:latin typeface="Consolas" charset="0"/>
                <a:ea typeface="Consolas" charset="0"/>
                <a:cs typeface="Consolas" charset="0"/>
              </a:rPr>
              <a:t>  :: </a:t>
            </a:r>
            <a:r>
              <a:rPr lang="de-DE" dirty="0" err="1" smtClean="0">
                <a:solidFill>
                  <a:srgbClr val="7030A0"/>
                </a:solidFill>
                <a:latin typeface="Consolas" charset="0"/>
                <a:ea typeface="Consolas" charset="0"/>
                <a:cs typeface="Consolas" charset="0"/>
              </a:rPr>
              <a:t>Vector</a:t>
            </a:r>
            <a:r>
              <a:rPr lang="de-DE" dirty="0" smtClean="0">
                <a:solidFill>
                  <a:schemeClr val="tx2"/>
                </a:solidFill>
                <a:latin typeface="Consolas" charset="0"/>
                <a:ea typeface="Consolas" charset="0"/>
                <a:cs typeface="Consolas" charset="0"/>
              </a:rPr>
              <a:t>{</a:t>
            </a:r>
            <a:r>
              <a:rPr lang="de-DE" dirty="0" smtClean="0">
                <a:solidFill>
                  <a:srgbClr val="7030A0"/>
                </a:solidFill>
                <a:latin typeface="Consolas" charset="0"/>
                <a:ea typeface="Consolas" charset="0"/>
                <a:cs typeface="Consolas" charset="0"/>
              </a:rPr>
              <a:t>Connection</a:t>
            </a:r>
            <a:r>
              <a:rPr lang="de-DE" dirty="0" smtClean="0">
                <a:solidFill>
                  <a:schemeClr val="tx2"/>
                </a:solidFill>
                <a:latin typeface="Consolas" charset="0"/>
                <a:ea typeface="Consolas" charset="0"/>
                <a:cs typeface="Consolas" charset="0"/>
              </a:rPr>
              <a:t>}</a:t>
            </a:r>
          </a:p>
          <a:p>
            <a:r>
              <a:rPr lang="de-DE" dirty="0">
                <a:solidFill>
                  <a:schemeClr val="tx2"/>
                </a:solidFill>
                <a:latin typeface="Consolas" charset="0"/>
                <a:ea typeface="Consolas" charset="0"/>
                <a:cs typeface="Consolas" charset="0"/>
              </a:rPr>
              <a:t> </a:t>
            </a:r>
            <a:r>
              <a:rPr lang="de-DE" dirty="0" smtClean="0">
                <a:solidFill>
                  <a:schemeClr val="tx2"/>
                </a:solidFill>
                <a:latin typeface="Consolas" charset="0"/>
                <a:ea typeface="Consolas" charset="0"/>
                <a:cs typeface="Consolas" charset="0"/>
              </a:rPr>
              <a:t>   ...</a:t>
            </a:r>
          </a:p>
          <a:p>
            <a:r>
              <a:rPr lang="de-DE" dirty="0" smtClean="0">
                <a:solidFill>
                  <a:srgbClr val="00B050"/>
                </a:solidFill>
                <a:latin typeface="Consolas" charset="0"/>
                <a:ea typeface="Consolas" charset="0"/>
                <a:cs typeface="Consolas" charset="0"/>
              </a:rPr>
              <a:t>end</a:t>
            </a:r>
            <a:endParaRPr lang="en-US" dirty="0">
              <a:solidFill>
                <a:srgbClr val="00B050"/>
              </a:solidFill>
              <a:latin typeface="Consolas" charset="0"/>
              <a:ea typeface="Consolas" charset="0"/>
              <a:cs typeface="Consolas" charset="0"/>
            </a:endParaRPr>
          </a:p>
        </p:txBody>
      </p:sp>
      <p:sp>
        <p:nvSpPr>
          <p:cNvPr id="6" name="Oval 5"/>
          <p:cNvSpPr/>
          <p:nvPr/>
        </p:nvSpPr>
        <p:spPr>
          <a:xfrm>
            <a:off x="6871795" y="2030293"/>
            <a:ext cx="618569" cy="474628"/>
          </a:xfrm>
          <a:prstGeom prst="ellipse">
            <a:avLst/>
          </a:prstGeom>
          <a:solidFill>
            <a:schemeClr val="bg1"/>
          </a:solidFill>
          <a:ln>
            <a:solidFill>
              <a:schemeClr val="accent1"/>
            </a:solidFill>
          </a:ln>
          <a:effectLst>
            <a:outerShdw blurRad="50800" dist="762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6871795" y="2606272"/>
            <a:ext cx="618569" cy="474628"/>
          </a:xfrm>
          <a:prstGeom prst="ellipse">
            <a:avLst/>
          </a:prstGeom>
          <a:solidFill>
            <a:schemeClr val="bg1"/>
          </a:solidFill>
          <a:ln>
            <a:solidFill>
              <a:schemeClr val="accent1"/>
            </a:solidFill>
          </a:ln>
          <a:effectLst>
            <a:outerShdw blurRad="50800" dist="762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871795" y="3182251"/>
            <a:ext cx="618569" cy="474628"/>
          </a:xfrm>
          <a:prstGeom prst="ellipse">
            <a:avLst/>
          </a:prstGeom>
          <a:solidFill>
            <a:schemeClr val="bg1"/>
          </a:solidFill>
          <a:ln>
            <a:solidFill>
              <a:schemeClr val="accent1"/>
            </a:solidFill>
          </a:ln>
          <a:effectLst>
            <a:outerShdw blurRad="50800" dist="762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881274" y="3751958"/>
            <a:ext cx="618569" cy="474628"/>
          </a:xfrm>
          <a:prstGeom prst="ellipse">
            <a:avLst/>
          </a:prstGeom>
          <a:solidFill>
            <a:schemeClr val="bg1"/>
          </a:solidFill>
          <a:ln>
            <a:solidFill>
              <a:schemeClr val="accent1"/>
            </a:solidFill>
          </a:ln>
          <a:effectLst>
            <a:outerShdw blurRad="50800" dist="76200" dir="2700000" algn="tl" rotWithShape="0">
              <a:prstClr val="black">
                <a:alpha val="40000"/>
              </a:prst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69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7430867" y="2185787"/>
            <a:ext cx="870722" cy="575979"/>
            <a:chOff x="7430867" y="2185787"/>
            <a:chExt cx="870722" cy="575979"/>
          </a:xfrm>
          <a:effectLst>
            <a:outerShdw blurRad="50800" dist="76200" dir="2700000" algn="tl" rotWithShape="0">
              <a:prstClr val="black">
                <a:alpha val="40000"/>
              </a:prstClr>
            </a:outerShdw>
          </a:effectLst>
        </p:grpSpPr>
        <p:cxnSp>
          <p:nvCxnSpPr>
            <p:cNvPr id="99" name="Straight Arrow Connector 98"/>
            <p:cNvCxnSpPr>
              <a:stCxn id="117" idx="6"/>
            </p:cNvCxnSpPr>
            <p:nvPr/>
          </p:nvCxnSpPr>
          <p:spPr>
            <a:xfrm flipV="1">
              <a:off x="7430867" y="2490019"/>
              <a:ext cx="870722" cy="271747"/>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a:off x="7430867" y="2185787"/>
              <a:ext cx="870722" cy="30423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6" name="Slide Number Placeholder 5"/>
          <p:cNvSpPr>
            <a:spLocks noGrp="1"/>
          </p:cNvSpPr>
          <p:nvPr>
            <p:ph type="sldNum" sz="quarter" idx="12"/>
          </p:nvPr>
        </p:nvSpPr>
        <p:spPr/>
        <p:txBody>
          <a:bodyPr/>
          <a:lstStyle/>
          <a:p>
            <a:fld id="{EE2556C5-CE8C-6547-B838-EA80C61A4AF7}" type="slidenum">
              <a:rPr lang="en-US" smtClean="0"/>
              <a:pPr/>
              <a:t>17</a:t>
            </a:fld>
            <a:endParaRPr lang="en-US"/>
          </a:p>
        </p:txBody>
      </p:sp>
      <p:sp>
        <p:nvSpPr>
          <p:cNvPr id="3" name="Title 2"/>
          <p:cNvSpPr>
            <a:spLocks noGrp="1"/>
          </p:cNvSpPr>
          <p:nvPr>
            <p:ph type="title"/>
          </p:nvPr>
        </p:nvSpPr>
        <p:spPr/>
        <p:txBody>
          <a:bodyPr/>
          <a:lstStyle/>
          <a:p>
            <a:r>
              <a:rPr lang="en-US" dirty="0" smtClean="0">
                <a:solidFill>
                  <a:schemeClr val="accent5"/>
                </a:solidFill>
                <a:ea typeface="Neo Sans Intel" charset="0"/>
                <a:cs typeface="Neo Sans Intel" charset="0"/>
              </a:rPr>
              <a:t>Latte DSL: Connections</a:t>
            </a:r>
            <a:endParaRPr lang="en-US" dirty="0">
              <a:solidFill>
                <a:schemeClr val="accent5"/>
              </a:solidFill>
            </a:endParaRPr>
          </a:p>
        </p:txBody>
      </p:sp>
      <p:sp>
        <p:nvSpPr>
          <p:cNvPr id="4" name="Content Placeholder 3"/>
          <p:cNvSpPr>
            <a:spLocks noGrp="1"/>
          </p:cNvSpPr>
          <p:nvPr>
            <p:ph sz="quarter" idx="13"/>
          </p:nvPr>
        </p:nvSpPr>
        <p:spPr>
          <a:xfrm>
            <a:off x="455614" y="1203325"/>
            <a:ext cx="6218142" cy="1671711"/>
          </a:xfrm>
        </p:spPr>
        <p:txBody>
          <a:bodyPr/>
          <a:lstStyle/>
          <a:p>
            <a:pPr marL="0" indent="0">
              <a:buNone/>
            </a:pPr>
            <a:r>
              <a:rPr lang="en-US" sz="2000" dirty="0" smtClean="0">
                <a:ea typeface="Neo Sans Intel" charset="0"/>
                <a:cs typeface="Neo Sans Intel" charset="0"/>
              </a:rPr>
              <a:t>Connections between a </a:t>
            </a:r>
            <a:r>
              <a:rPr lang="en-US" sz="2000" i="1" dirty="0" smtClean="0">
                <a:ea typeface="Neo Sans Intel" charset="0"/>
                <a:cs typeface="Neo Sans Intel" charset="0"/>
              </a:rPr>
              <a:t>source</a:t>
            </a:r>
            <a:r>
              <a:rPr lang="en-US" sz="2000" dirty="0" smtClean="0">
                <a:ea typeface="Neo Sans Intel" charset="0"/>
                <a:cs typeface="Neo Sans Intel" charset="0"/>
              </a:rPr>
              <a:t> ensemble and a </a:t>
            </a:r>
            <a:r>
              <a:rPr lang="en-US" sz="2000" i="1" dirty="0" smtClean="0">
                <a:ea typeface="Neo Sans Intel" charset="0"/>
                <a:cs typeface="Neo Sans Intel" charset="0"/>
              </a:rPr>
              <a:t>sink ensemble</a:t>
            </a:r>
            <a:r>
              <a:rPr lang="en-US" sz="2000" dirty="0" smtClean="0">
                <a:ea typeface="Neo Sans Intel" charset="0"/>
                <a:cs typeface="Neo Sans Intel" charset="0"/>
              </a:rPr>
              <a:t> are defined using a </a:t>
            </a:r>
            <a:r>
              <a:rPr lang="en-US" sz="2000" b="1" dirty="0" smtClean="0">
                <a:ea typeface="Neo Sans Intel" charset="0"/>
                <a:cs typeface="Neo Sans Intel" charset="0"/>
              </a:rPr>
              <a:t>mapping</a:t>
            </a:r>
            <a:r>
              <a:rPr lang="en-US" sz="2000" dirty="0" smtClean="0">
                <a:ea typeface="Neo Sans Intel" charset="0"/>
                <a:cs typeface="Neo Sans Intel" charset="0"/>
              </a:rPr>
              <a:t> </a:t>
            </a:r>
            <a:r>
              <a:rPr lang="en-US" sz="2000" b="1" dirty="0" smtClean="0">
                <a:ea typeface="Neo Sans Intel" charset="0"/>
                <a:cs typeface="Neo Sans Intel" charset="0"/>
              </a:rPr>
              <a:t>function</a:t>
            </a:r>
          </a:p>
          <a:p>
            <a:pPr marL="0" indent="0">
              <a:buNone/>
            </a:pPr>
            <a:endParaRPr lang="en-US" sz="2000" b="1" dirty="0">
              <a:ea typeface="Neo Sans Intel" charset="0"/>
              <a:cs typeface="Neo Sans Intel" charset="0"/>
            </a:endParaRPr>
          </a:p>
        </p:txBody>
      </p:sp>
      <p:sp>
        <p:nvSpPr>
          <p:cNvPr id="42" name="Rounded Rectangle 41"/>
          <p:cNvSpPr/>
          <p:nvPr/>
        </p:nvSpPr>
        <p:spPr>
          <a:xfrm>
            <a:off x="484917" y="3070273"/>
            <a:ext cx="5841325" cy="624666"/>
          </a:xfrm>
          <a:prstGeom prst="roundRect">
            <a:avLst/>
          </a:prstGeom>
          <a:solidFill>
            <a:srgbClr val="FFC000">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err="1" smtClean="0">
                <a:solidFill>
                  <a:srgbClr val="0070C0"/>
                </a:solidFill>
                <a:latin typeface="Consolas" charset="0"/>
                <a:ea typeface="Consolas" charset="0"/>
                <a:cs typeface="Consolas" charset="0"/>
              </a:rPr>
              <a:t>add_connections</a:t>
            </a:r>
            <a:r>
              <a:rPr lang="en-US" sz="1600" dirty="0" smtClean="0">
                <a:solidFill>
                  <a:schemeClr val="tx2"/>
                </a:solidFill>
                <a:latin typeface="Consolas" charset="0"/>
                <a:ea typeface="Consolas" charset="0"/>
                <a:cs typeface="Consolas" charset="0"/>
              </a:rPr>
              <a:t>(net</a:t>
            </a:r>
            <a:r>
              <a:rPr lang="en-US" sz="1600" dirty="0">
                <a:solidFill>
                  <a:schemeClr val="tx2"/>
                </a:solidFill>
                <a:latin typeface="Consolas" charset="0"/>
                <a:ea typeface="Consolas" charset="0"/>
                <a:cs typeface="Consolas" charset="0"/>
              </a:rPr>
              <a:t>, </a:t>
            </a:r>
            <a:r>
              <a:rPr lang="en-US" sz="1600" dirty="0" smtClean="0">
                <a:solidFill>
                  <a:schemeClr val="tx2"/>
                </a:solidFill>
                <a:latin typeface="Consolas" charset="0"/>
                <a:ea typeface="Consolas" charset="0"/>
                <a:cs typeface="Consolas" charset="0"/>
              </a:rPr>
              <a:t>source, sink, (</a:t>
            </a:r>
            <a:r>
              <a:rPr lang="en-US" sz="1600" dirty="0" err="1">
                <a:solidFill>
                  <a:schemeClr val="tx2"/>
                </a:solidFill>
                <a:latin typeface="Consolas" charset="0"/>
                <a:ea typeface="Consolas" charset="0"/>
                <a:cs typeface="Consolas" charset="0"/>
              </a:rPr>
              <a:t>i</a:t>
            </a:r>
            <a:r>
              <a:rPr lang="en-US" sz="1600" dirty="0">
                <a:solidFill>
                  <a:schemeClr val="tx2"/>
                </a:solidFill>
                <a:latin typeface="Consolas" charset="0"/>
                <a:ea typeface="Consolas" charset="0"/>
                <a:cs typeface="Consolas" charset="0"/>
              </a:rPr>
              <a:t>) -&gt; </a:t>
            </a:r>
            <a:r>
              <a:rPr lang="en-US" sz="1600" dirty="0" smtClean="0">
                <a:solidFill>
                  <a:schemeClr val="tx2"/>
                </a:solidFill>
                <a:latin typeface="Consolas" charset="0"/>
                <a:ea typeface="Consolas" charset="0"/>
                <a:cs typeface="Consolas" charset="0"/>
              </a:rPr>
              <a:t>(i:i+1,)</a:t>
            </a:r>
            <a:endParaRPr lang="en-US" sz="1600" dirty="0">
              <a:solidFill>
                <a:schemeClr val="tx2"/>
              </a:solidFill>
              <a:latin typeface="Consolas" charset="0"/>
              <a:ea typeface="Consolas" charset="0"/>
              <a:cs typeface="Consolas" charset="0"/>
            </a:endParaRPr>
          </a:p>
        </p:txBody>
      </p:sp>
      <p:sp>
        <p:nvSpPr>
          <p:cNvPr id="109" name="Oval 108"/>
          <p:cNvSpPr/>
          <p:nvPr/>
        </p:nvSpPr>
        <p:spPr>
          <a:xfrm>
            <a:off x="6812298" y="1372494"/>
            <a:ext cx="618569" cy="474628"/>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1</a:t>
            </a:r>
            <a:endParaRPr lang="en-US" dirty="0">
              <a:solidFill>
                <a:schemeClr val="tx2"/>
              </a:solidFill>
            </a:endParaRPr>
          </a:p>
        </p:txBody>
      </p:sp>
      <p:sp>
        <p:nvSpPr>
          <p:cNvPr id="110" name="Oval 109"/>
          <p:cNvSpPr/>
          <p:nvPr/>
        </p:nvSpPr>
        <p:spPr>
          <a:xfrm>
            <a:off x="6812298" y="1948473"/>
            <a:ext cx="618569" cy="474628"/>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2</a:t>
            </a:r>
            <a:endParaRPr lang="en-US" dirty="0">
              <a:solidFill>
                <a:schemeClr val="tx2"/>
              </a:solidFill>
            </a:endParaRPr>
          </a:p>
        </p:txBody>
      </p:sp>
      <p:sp>
        <p:nvSpPr>
          <p:cNvPr id="111" name="Oval 110"/>
          <p:cNvSpPr/>
          <p:nvPr/>
        </p:nvSpPr>
        <p:spPr>
          <a:xfrm>
            <a:off x="6812298" y="2524452"/>
            <a:ext cx="618569" cy="474628"/>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3</a:t>
            </a:r>
            <a:endParaRPr lang="en-US" dirty="0">
              <a:solidFill>
                <a:schemeClr val="tx2"/>
              </a:solidFill>
            </a:endParaRPr>
          </a:p>
        </p:txBody>
      </p:sp>
      <p:sp>
        <p:nvSpPr>
          <p:cNvPr id="112" name="Oval 111"/>
          <p:cNvSpPr/>
          <p:nvPr/>
        </p:nvSpPr>
        <p:spPr>
          <a:xfrm>
            <a:off x="6821777" y="3094159"/>
            <a:ext cx="618569" cy="474628"/>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4</a:t>
            </a:r>
            <a:endParaRPr lang="en-US" dirty="0">
              <a:solidFill>
                <a:schemeClr val="tx2"/>
              </a:solidFill>
            </a:endParaRPr>
          </a:p>
        </p:txBody>
      </p:sp>
      <p:grpSp>
        <p:nvGrpSpPr>
          <p:cNvPr id="127" name="Group 126"/>
          <p:cNvGrpSpPr/>
          <p:nvPr/>
        </p:nvGrpSpPr>
        <p:grpSpPr>
          <a:xfrm>
            <a:off x="7430867" y="2761766"/>
            <a:ext cx="870722" cy="597341"/>
            <a:chOff x="7430867" y="2761766"/>
            <a:chExt cx="870722" cy="597341"/>
          </a:xfrm>
          <a:effectLst>
            <a:outerShdw blurRad="50800" dist="76200" dir="2700000" algn="tl" rotWithShape="0">
              <a:prstClr val="black">
                <a:alpha val="40000"/>
              </a:prstClr>
            </a:outerShdw>
          </a:effectLst>
        </p:grpSpPr>
        <p:cxnSp>
          <p:nvCxnSpPr>
            <p:cNvPr id="100" name="Straight Arrow Connector 99"/>
            <p:cNvCxnSpPr>
              <a:stCxn id="117" idx="6"/>
            </p:cNvCxnSpPr>
            <p:nvPr/>
          </p:nvCxnSpPr>
          <p:spPr>
            <a:xfrm>
              <a:off x="7430867" y="2761766"/>
              <a:ext cx="870722" cy="289864"/>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flipV="1">
              <a:off x="7440346" y="3079264"/>
              <a:ext cx="861243" cy="27984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17" name="TextBox 116"/>
          <p:cNvSpPr txBox="1"/>
          <p:nvPr/>
        </p:nvSpPr>
        <p:spPr>
          <a:xfrm>
            <a:off x="6326242" y="3726601"/>
            <a:ext cx="1609637" cy="246221"/>
          </a:xfrm>
          <a:prstGeom prst="rect">
            <a:avLst/>
          </a:prstGeom>
          <a:noFill/>
        </p:spPr>
        <p:txBody>
          <a:bodyPr vert="horz" wrap="square" lIns="0" tIns="0" rIns="0" bIns="0" rtlCol="0">
            <a:spAutoFit/>
          </a:bodyPr>
          <a:lstStyle/>
          <a:p>
            <a:pPr algn="ctr"/>
            <a:r>
              <a:rPr lang="en-US" sz="1600" dirty="0" smtClean="0">
                <a:solidFill>
                  <a:srgbClr val="003C71"/>
                </a:solidFill>
                <a:latin typeface="Consolas" charset="0"/>
                <a:ea typeface="Consolas" charset="0"/>
                <a:cs typeface="Consolas" charset="0"/>
              </a:rPr>
              <a:t>source</a:t>
            </a:r>
          </a:p>
        </p:txBody>
      </p:sp>
      <p:grpSp>
        <p:nvGrpSpPr>
          <p:cNvPr id="118" name="Group 117"/>
          <p:cNvGrpSpPr/>
          <p:nvPr/>
        </p:nvGrpSpPr>
        <p:grpSpPr>
          <a:xfrm>
            <a:off x="8301589" y="1696291"/>
            <a:ext cx="704363" cy="2276530"/>
            <a:chOff x="8301589" y="1696291"/>
            <a:chExt cx="704363" cy="2276530"/>
          </a:xfrm>
          <a:effectLst/>
        </p:grpSpPr>
        <p:grpSp>
          <p:nvGrpSpPr>
            <p:cNvPr id="119" name="Group 118"/>
            <p:cNvGrpSpPr/>
            <p:nvPr/>
          </p:nvGrpSpPr>
          <p:grpSpPr>
            <a:xfrm>
              <a:off x="8301589" y="1696291"/>
              <a:ext cx="618569" cy="1592653"/>
              <a:chOff x="8054660" y="1984801"/>
              <a:chExt cx="618569" cy="1592653"/>
            </a:xfrm>
          </p:grpSpPr>
          <p:sp>
            <p:nvSpPr>
              <p:cNvPr id="121" name="Oval 120"/>
              <p:cNvSpPr/>
              <p:nvPr/>
            </p:nvSpPr>
            <p:spPr>
              <a:xfrm>
                <a:off x="8054660" y="1984801"/>
                <a:ext cx="618569" cy="474628"/>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1</a:t>
                </a:r>
                <a:endParaRPr lang="en-US" dirty="0">
                  <a:solidFill>
                    <a:schemeClr val="tx2"/>
                  </a:solidFill>
                </a:endParaRPr>
              </a:p>
            </p:txBody>
          </p:sp>
          <p:sp>
            <p:nvSpPr>
              <p:cNvPr id="122" name="Oval 121"/>
              <p:cNvSpPr/>
              <p:nvPr/>
            </p:nvSpPr>
            <p:spPr>
              <a:xfrm>
                <a:off x="8054660" y="2541215"/>
                <a:ext cx="618569" cy="474628"/>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2</a:t>
                </a:r>
                <a:endParaRPr lang="en-US" dirty="0">
                  <a:solidFill>
                    <a:schemeClr val="tx2"/>
                  </a:solidFill>
                </a:endParaRPr>
              </a:p>
            </p:txBody>
          </p:sp>
          <p:sp>
            <p:nvSpPr>
              <p:cNvPr id="123" name="Oval 122"/>
              <p:cNvSpPr/>
              <p:nvPr/>
            </p:nvSpPr>
            <p:spPr>
              <a:xfrm>
                <a:off x="8054660" y="3102826"/>
                <a:ext cx="618569" cy="474628"/>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3</a:t>
                </a:r>
                <a:endParaRPr lang="en-US" dirty="0">
                  <a:solidFill>
                    <a:schemeClr val="tx2"/>
                  </a:solidFill>
                </a:endParaRPr>
              </a:p>
            </p:txBody>
          </p:sp>
        </p:grpSp>
        <p:sp>
          <p:nvSpPr>
            <p:cNvPr id="120" name="TextBox 119"/>
            <p:cNvSpPr txBox="1"/>
            <p:nvPr/>
          </p:nvSpPr>
          <p:spPr>
            <a:xfrm>
              <a:off x="8301589" y="3726600"/>
              <a:ext cx="704363" cy="246221"/>
            </a:xfrm>
            <a:prstGeom prst="rect">
              <a:avLst/>
            </a:prstGeom>
            <a:noFill/>
            <a:effectLst/>
          </p:spPr>
          <p:txBody>
            <a:bodyPr vert="horz" wrap="square" lIns="0" tIns="0" rIns="0" bIns="0" rtlCol="0">
              <a:spAutoFit/>
            </a:bodyPr>
            <a:lstStyle/>
            <a:p>
              <a:pPr algn="ctr"/>
              <a:r>
                <a:rPr lang="en-US" sz="1600" dirty="0" smtClean="0">
                  <a:solidFill>
                    <a:srgbClr val="003C71"/>
                  </a:solidFill>
                  <a:latin typeface="Consolas" charset="0"/>
                  <a:ea typeface="Consolas" charset="0"/>
                  <a:cs typeface="Consolas" charset="0"/>
                </a:rPr>
                <a:t>sink</a:t>
              </a:r>
            </a:p>
          </p:txBody>
        </p:sp>
      </p:grpSp>
      <p:grpSp>
        <p:nvGrpSpPr>
          <p:cNvPr id="124" name="Group 123"/>
          <p:cNvGrpSpPr/>
          <p:nvPr/>
        </p:nvGrpSpPr>
        <p:grpSpPr>
          <a:xfrm>
            <a:off x="7430867" y="1609808"/>
            <a:ext cx="870722" cy="575979"/>
            <a:chOff x="7430867" y="1609808"/>
            <a:chExt cx="870722" cy="575979"/>
          </a:xfrm>
          <a:effectLst>
            <a:outerShdw blurRad="50800" dist="76200" dir="2700000" algn="tl" rotWithShape="0">
              <a:prstClr val="black">
                <a:alpha val="40000"/>
              </a:prstClr>
            </a:outerShdw>
          </a:effectLst>
        </p:grpSpPr>
        <p:cxnSp>
          <p:nvCxnSpPr>
            <p:cNvPr id="102" name="Straight Arrow Connector 101"/>
            <p:cNvCxnSpPr>
              <a:endCxn id="118" idx="2"/>
            </p:cNvCxnSpPr>
            <p:nvPr/>
          </p:nvCxnSpPr>
          <p:spPr>
            <a:xfrm flipV="1">
              <a:off x="7430867" y="1933605"/>
              <a:ext cx="870722" cy="25218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endCxn id="118" idx="2"/>
            </p:cNvCxnSpPr>
            <p:nvPr/>
          </p:nvCxnSpPr>
          <p:spPr>
            <a:xfrm>
              <a:off x="7430867" y="1609808"/>
              <a:ext cx="870722" cy="323797"/>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5" name="TextBox 4"/>
          <p:cNvSpPr txBox="1"/>
          <p:nvPr/>
        </p:nvSpPr>
        <p:spPr>
          <a:xfrm>
            <a:off x="4570413" y="3885045"/>
            <a:ext cx="290785" cy="276999"/>
          </a:xfrm>
          <a:prstGeom prst="rect">
            <a:avLst/>
          </a:prstGeom>
          <a:noFill/>
        </p:spPr>
        <p:txBody>
          <a:bodyPr vert="horz" wrap="square" lIns="0" tIns="0" rIns="0" bIns="0" rtlCol="0">
            <a:spAutoFit/>
          </a:bodyPr>
          <a:lstStyle/>
          <a:p>
            <a:r>
              <a:rPr lang="en-US" dirty="0" smtClean="0">
                <a:solidFill>
                  <a:srgbClr val="003C71"/>
                </a:solidFill>
              </a:rPr>
              <a:t>1</a:t>
            </a:r>
          </a:p>
        </p:txBody>
      </p:sp>
      <p:sp>
        <p:nvSpPr>
          <p:cNvPr id="27" name="TextBox 26"/>
          <p:cNvSpPr txBox="1"/>
          <p:nvPr/>
        </p:nvSpPr>
        <p:spPr>
          <a:xfrm>
            <a:off x="5382109" y="3885045"/>
            <a:ext cx="338229" cy="276999"/>
          </a:xfrm>
          <a:prstGeom prst="rect">
            <a:avLst/>
          </a:prstGeom>
          <a:noFill/>
        </p:spPr>
        <p:txBody>
          <a:bodyPr vert="horz" wrap="square" lIns="0" tIns="0" rIns="0" bIns="0" rtlCol="0">
            <a:spAutoFit/>
          </a:bodyPr>
          <a:lstStyle/>
          <a:p>
            <a:r>
              <a:rPr lang="en-US" dirty="0" smtClean="0">
                <a:solidFill>
                  <a:srgbClr val="003C71"/>
                </a:solidFill>
              </a:rPr>
              <a:t>1:2</a:t>
            </a:r>
          </a:p>
        </p:txBody>
      </p:sp>
      <p:sp>
        <p:nvSpPr>
          <p:cNvPr id="28" name="TextBox 27"/>
          <p:cNvSpPr txBox="1"/>
          <p:nvPr/>
        </p:nvSpPr>
        <p:spPr>
          <a:xfrm>
            <a:off x="4570413" y="3885045"/>
            <a:ext cx="290785" cy="276999"/>
          </a:xfrm>
          <a:prstGeom prst="rect">
            <a:avLst/>
          </a:prstGeom>
          <a:noFill/>
        </p:spPr>
        <p:txBody>
          <a:bodyPr vert="horz" wrap="square" lIns="0" tIns="0" rIns="0" bIns="0" rtlCol="0">
            <a:spAutoFit/>
          </a:bodyPr>
          <a:lstStyle/>
          <a:p>
            <a:r>
              <a:rPr lang="en-US" dirty="0">
                <a:solidFill>
                  <a:srgbClr val="003C71"/>
                </a:solidFill>
              </a:rPr>
              <a:t>2</a:t>
            </a:r>
            <a:endParaRPr lang="en-US" dirty="0" smtClean="0">
              <a:solidFill>
                <a:srgbClr val="003C71"/>
              </a:solidFill>
            </a:endParaRPr>
          </a:p>
        </p:txBody>
      </p:sp>
      <p:sp>
        <p:nvSpPr>
          <p:cNvPr id="29" name="TextBox 28"/>
          <p:cNvSpPr txBox="1"/>
          <p:nvPr/>
        </p:nvSpPr>
        <p:spPr>
          <a:xfrm>
            <a:off x="5382109" y="3885045"/>
            <a:ext cx="338229" cy="276999"/>
          </a:xfrm>
          <a:prstGeom prst="rect">
            <a:avLst/>
          </a:prstGeom>
          <a:noFill/>
        </p:spPr>
        <p:txBody>
          <a:bodyPr vert="horz" wrap="square" lIns="0" tIns="0" rIns="0" bIns="0" rtlCol="0">
            <a:spAutoFit/>
          </a:bodyPr>
          <a:lstStyle/>
          <a:p>
            <a:r>
              <a:rPr lang="en-US" dirty="0" smtClean="0">
                <a:solidFill>
                  <a:srgbClr val="003C71"/>
                </a:solidFill>
              </a:rPr>
              <a:t>2:3</a:t>
            </a:r>
          </a:p>
        </p:txBody>
      </p:sp>
      <p:sp>
        <p:nvSpPr>
          <p:cNvPr id="30" name="TextBox 29"/>
          <p:cNvSpPr txBox="1"/>
          <p:nvPr/>
        </p:nvSpPr>
        <p:spPr>
          <a:xfrm>
            <a:off x="4570413" y="3885045"/>
            <a:ext cx="290785" cy="276999"/>
          </a:xfrm>
          <a:prstGeom prst="rect">
            <a:avLst/>
          </a:prstGeom>
          <a:noFill/>
        </p:spPr>
        <p:txBody>
          <a:bodyPr vert="horz" wrap="square" lIns="0" tIns="0" rIns="0" bIns="0" rtlCol="0">
            <a:spAutoFit/>
          </a:bodyPr>
          <a:lstStyle/>
          <a:p>
            <a:r>
              <a:rPr lang="en-US" dirty="0" smtClean="0">
                <a:solidFill>
                  <a:srgbClr val="003C71"/>
                </a:solidFill>
              </a:rPr>
              <a:t>3</a:t>
            </a:r>
          </a:p>
        </p:txBody>
      </p:sp>
      <p:sp>
        <p:nvSpPr>
          <p:cNvPr id="31" name="TextBox 30"/>
          <p:cNvSpPr txBox="1"/>
          <p:nvPr/>
        </p:nvSpPr>
        <p:spPr>
          <a:xfrm>
            <a:off x="5382109" y="3885045"/>
            <a:ext cx="338229" cy="276999"/>
          </a:xfrm>
          <a:prstGeom prst="rect">
            <a:avLst/>
          </a:prstGeom>
          <a:noFill/>
        </p:spPr>
        <p:txBody>
          <a:bodyPr vert="horz" wrap="square" lIns="0" tIns="0" rIns="0" bIns="0" rtlCol="0">
            <a:spAutoFit/>
          </a:bodyPr>
          <a:lstStyle/>
          <a:p>
            <a:r>
              <a:rPr lang="en-US" dirty="0" smtClean="0">
                <a:solidFill>
                  <a:srgbClr val="003C71"/>
                </a:solidFill>
              </a:rPr>
              <a:t>3:4</a:t>
            </a:r>
          </a:p>
        </p:txBody>
      </p:sp>
    </p:spTree>
    <p:extLst>
      <p:ext uri="{BB962C8B-B14F-4D97-AF65-F5344CB8AC3E}">
        <p14:creationId xmlns:p14="http://schemas.microsoft.com/office/powerpoint/2010/main" val="86574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dissolve">
                                      <p:cBhvr>
                                        <p:cTn id="7" dur="500"/>
                                        <p:tgtEl>
                                          <p:spTgt spid="1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25"/>
                                        </p:tgtEl>
                                        <p:attrNameLst>
                                          <p:attrName>style.visibility</p:attrName>
                                        </p:attrNameLst>
                                      </p:cBhvr>
                                      <p:to>
                                        <p:strVal val="visible"/>
                                      </p:to>
                                    </p:set>
                                    <p:animEffect transition="in" filter="dissolve">
                                      <p:cBhvr>
                                        <p:cTn id="18" dur="500"/>
                                        <p:tgtEl>
                                          <p:spTgt spid="12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dissolve">
                                      <p:cBhvr>
                                        <p:cTn id="21"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par>
                                <p:cTn id="22" presetID="9"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dissolve">
                                      <p:cBhvr>
                                        <p:cTn id="24" dur="5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27"/>
                                        </p:tgtEl>
                                        <p:attrNameLst>
                                          <p:attrName>style.visibility</p:attrName>
                                        </p:attrNameLst>
                                      </p:cBhvr>
                                      <p:to>
                                        <p:strVal val="visible"/>
                                      </p:to>
                                    </p:set>
                                    <p:animEffect transition="in" filter="dissolve">
                                      <p:cBhvr>
                                        <p:cTn id="29" dur="500"/>
                                        <p:tgtEl>
                                          <p:spTgt spid="12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dissolve">
                                      <p:cBhvr>
                                        <p:cTn id="32" dur="5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par>
                                <p:cTn id="33" presetID="9"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dissolve">
                                      <p:cBhvr>
                                        <p:cTn id="35"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7" grpId="0"/>
      <p:bldP spid="28" grpId="0"/>
      <p:bldP spid="29" grpId="0"/>
      <p:bldP spid="30" grpId="0"/>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7430867" y="1609808"/>
            <a:ext cx="870722" cy="1721665"/>
            <a:chOff x="7430867" y="1609808"/>
            <a:chExt cx="870722" cy="1721665"/>
          </a:xfrm>
        </p:grpSpPr>
        <p:cxnSp>
          <p:nvCxnSpPr>
            <p:cNvPr id="30" name="Straight Arrow Connector 29"/>
            <p:cNvCxnSpPr>
              <a:stCxn id="22" idx="6"/>
            </p:cNvCxnSpPr>
            <p:nvPr/>
          </p:nvCxnSpPr>
          <p:spPr>
            <a:xfrm>
              <a:off x="7430867" y="2761766"/>
              <a:ext cx="870722" cy="289864"/>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7430867" y="2185787"/>
              <a:ext cx="870722" cy="86584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0" idx="6"/>
            </p:cNvCxnSpPr>
            <p:nvPr/>
          </p:nvCxnSpPr>
          <p:spPr>
            <a:xfrm>
              <a:off x="7430867" y="1609808"/>
              <a:ext cx="870722" cy="144182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440346" y="3051630"/>
              <a:ext cx="861243" cy="27984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4" name="Group 63"/>
          <p:cNvGrpSpPr/>
          <p:nvPr/>
        </p:nvGrpSpPr>
        <p:grpSpPr>
          <a:xfrm>
            <a:off x="7430867" y="1609808"/>
            <a:ext cx="870722" cy="1721665"/>
            <a:chOff x="7430867" y="1609808"/>
            <a:chExt cx="870722" cy="1721665"/>
          </a:xfrm>
        </p:grpSpPr>
        <p:cxnSp>
          <p:nvCxnSpPr>
            <p:cNvPr id="19" name="Straight Arrow Connector 18"/>
            <p:cNvCxnSpPr>
              <a:endCxn id="23" idx="2"/>
            </p:cNvCxnSpPr>
            <p:nvPr/>
          </p:nvCxnSpPr>
          <p:spPr>
            <a:xfrm flipV="1">
              <a:off x="7430867" y="1933605"/>
              <a:ext cx="870722" cy="25218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20" idx="6"/>
              <a:endCxn id="23" idx="2"/>
            </p:cNvCxnSpPr>
            <p:nvPr/>
          </p:nvCxnSpPr>
          <p:spPr>
            <a:xfrm>
              <a:off x="7430867" y="1609808"/>
              <a:ext cx="870722" cy="323797"/>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23" idx="2"/>
            </p:cNvCxnSpPr>
            <p:nvPr/>
          </p:nvCxnSpPr>
          <p:spPr>
            <a:xfrm flipV="1">
              <a:off x="7440346" y="1933605"/>
              <a:ext cx="861243" cy="1397868"/>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4" name="Slide Number Placeholder 3"/>
          <p:cNvSpPr>
            <a:spLocks noGrp="1"/>
          </p:cNvSpPr>
          <p:nvPr>
            <p:ph type="sldNum" sz="quarter" idx="12"/>
          </p:nvPr>
        </p:nvSpPr>
        <p:spPr/>
        <p:txBody>
          <a:bodyPr/>
          <a:lstStyle/>
          <a:p>
            <a:fld id="{EE2556C5-CE8C-6547-B838-EA80C61A4AF7}" type="slidenum">
              <a:rPr lang="en-US" smtClean="0"/>
              <a:pPr/>
              <a:t>18</a:t>
            </a:fld>
            <a:endParaRPr lang="en-US"/>
          </a:p>
        </p:txBody>
      </p:sp>
      <p:sp>
        <p:nvSpPr>
          <p:cNvPr id="3" name="Title 2"/>
          <p:cNvSpPr>
            <a:spLocks noGrp="1"/>
          </p:cNvSpPr>
          <p:nvPr>
            <p:ph type="title"/>
          </p:nvPr>
        </p:nvSpPr>
        <p:spPr/>
        <p:txBody>
          <a:bodyPr>
            <a:normAutofit/>
          </a:bodyPr>
          <a:lstStyle/>
          <a:p>
            <a:r>
              <a:rPr lang="en-US" dirty="0" smtClean="0">
                <a:solidFill>
                  <a:schemeClr val="accent5"/>
                </a:solidFill>
              </a:rPr>
              <a:t>Bringing it all together: Fully Connected Layer</a:t>
            </a:r>
            <a:endParaRPr lang="en-US" dirty="0">
              <a:solidFill>
                <a:schemeClr val="accent5"/>
              </a:solidFill>
            </a:endParaRPr>
          </a:p>
        </p:txBody>
      </p:sp>
      <p:sp>
        <p:nvSpPr>
          <p:cNvPr id="5" name="Rounded Rectangle 4"/>
          <p:cNvSpPr/>
          <p:nvPr/>
        </p:nvSpPr>
        <p:spPr>
          <a:xfrm>
            <a:off x="147129" y="1219816"/>
            <a:ext cx="6179113" cy="2753006"/>
          </a:xfrm>
          <a:prstGeom prst="roundRect">
            <a:avLst/>
          </a:prstGeom>
          <a:solidFill>
            <a:srgbClr val="FFC000">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rgbClr val="00B050"/>
                </a:solidFill>
                <a:latin typeface="Consolas" charset="0"/>
                <a:ea typeface="Consolas" charset="0"/>
                <a:cs typeface="Consolas" charset="0"/>
              </a:rPr>
              <a:t># Create a 1-D array of `</a:t>
            </a:r>
            <a:r>
              <a:rPr lang="en-US" sz="1400" dirty="0" err="1">
                <a:solidFill>
                  <a:srgbClr val="00B050"/>
                </a:solidFill>
                <a:latin typeface="Consolas" charset="0"/>
                <a:ea typeface="Consolas" charset="0"/>
                <a:cs typeface="Consolas" charset="0"/>
              </a:rPr>
              <a:t>num_outputs</a:t>
            </a:r>
            <a:r>
              <a:rPr lang="en-US" sz="1400" dirty="0">
                <a:solidFill>
                  <a:srgbClr val="00B050"/>
                </a:solidFill>
                <a:latin typeface="Consolas" charset="0"/>
                <a:ea typeface="Consolas" charset="0"/>
                <a:cs typeface="Consolas" charset="0"/>
              </a:rPr>
              <a:t>` </a:t>
            </a:r>
            <a:r>
              <a:rPr lang="en-US" sz="1400" dirty="0" err="1">
                <a:solidFill>
                  <a:srgbClr val="00B050"/>
                </a:solidFill>
                <a:latin typeface="Consolas" charset="0"/>
                <a:ea typeface="Consolas" charset="0"/>
                <a:cs typeface="Consolas" charset="0"/>
              </a:rPr>
              <a:t>WeightedNeurons</a:t>
            </a:r>
            <a:endParaRPr lang="en-US" sz="1400" dirty="0">
              <a:solidFill>
                <a:srgbClr val="00B050"/>
              </a:solidFill>
              <a:latin typeface="Consolas" charset="0"/>
              <a:ea typeface="Consolas" charset="0"/>
              <a:cs typeface="Consolas" charset="0"/>
            </a:endParaRPr>
          </a:p>
          <a:p>
            <a:r>
              <a:rPr lang="en-US" sz="1400" dirty="0">
                <a:solidFill>
                  <a:schemeClr val="tx2"/>
                </a:solidFill>
                <a:latin typeface="Consolas" charset="0"/>
                <a:ea typeface="Consolas" charset="0"/>
                <a:cs typeface="Consolas" charset="0"/>
              </a:rPr>
              <a:t>neurons = [</a:t>
            </a:r>
            <a:r>
              <a:rPr lang="en-US" sz="1400" dirty="0" err="1">
                <a:solidFill>
                  <a:srgbClr val="0070C0"/>
                </a:solidFill>
                <a:latin typeface="Consolas" charset="0"/>
                <a:ea typeface="Consolas" charset="0"/>
                <a:cs typeface="Consolas" charset="0"/>
              </a:rPr>
              <a:t>WeightedNeuron</a:t>
            </a:r>
            <a:r>
              <a:rPr lang="en-US" sz="1400" dirty="0">
                <a:solidFill>
                  <a:schemeClr val="tx2"/>
                </a:solidFill>
                <a:latin typeface="Consolas" charset="0"/>
                <a:ea typeface="Consolas" charset="0"/>
                <a:cs typeface="Consolas" charset="0"/>
              </a:rPr>
              <a:t>(weights[:, </a:t>
            </a:r>
            <a:r>
              <a:rPr lang="en-US" sz="1400" dirty="0" err="1">
                <a:solidFill>
                  <a:schemeClr val="tx2"/>
                </a:solidFill>
                <a:latin typeface="Consolas" charset="0"/>
                <a:ea typeface="Consolas" charset="0"/>
                <a:cs typeface="Consolas" charset="0"/>
              </a:rPr>
              <a:t>i</a:t>
            </a:r>
            <a:r>
              <a:rPr lang="en-US" sz="1400" dirty="0">
                <a:solidFill>
                  <a:schemeClr val="tx2"/>
                </a:solidFill>
                <a:latin typeface="Consolas" charset="0"/>
                <a:ea typeface="Consolas" charset="0"/>
                <a:cs typeface="Consolas" charset="0"/>
              </a:rPr>
              <a:t>], ∇weights[:, </a:t>
            </a:r>
            <a:r>
              <a:rPr lang="en-US" sz="1400" dirty="0" err="1">
                <a:solidFill>
                  <a:schemeClr val="tx2"/>
                </a:solidFill>
                <a:latin typeface="Consolas" charset="0"/>
                <a:ea typeface="Consolas" charset="0"/>
                <a:cs typeface="Consolas" charset="0"/>
              </a:rPr>
              <a:t>i</a:t>
            </a:r>
            <a:r>
              <a:rPr lang="en-US" sz="1400" dirty="0">
                <a:solidFill>
                  <a:schemeClr val="tx2"/>
                </a:solidFill>
                <a:latin typeface="Consolas" charset="0"/>
                <a:ea typeface="Consolas" charset="0"/>
                <a:cs typeface="Consolas" charset="0"/>
              </a:rPr>
              <a:t>],</a:t>
            </a:r>
          </a:p>
          <a:p>
            <a:r>
              <a:rPr lang="en-US" sz="1400" dirty="0">
                <a:solidFill>
                  <a:schemeClr val="tx2"/>
                </a:solidFill>
                <a:latin typeface="Consolas" charset="0"/>
                <a:ea typeface="Consolas" charset="0"/>
                <a:cs typeface="Consolas" charset="0"/>
              </a:rPr>
              <a:t>                          bias[:, </a:t>
            </a:r>
            <a:r>
              <a:rPr lang="en-US" sz="1400" dirty="0" err="1">
                <a:solidFill>
                  <a:schemeClr val="tx2"/>
                </a:solidFill>
                <a:latin typeface="Consolas" charset="0"/>
                <a:ea typeface="Consolas" charset="0"/>
                <a:cs typeface="Consolas" charset="0"/>
              </a:rPr>
              <a:t>i</a:t>
            </a:r>
            <a:r>
              <a:rPr lang="en-US" sz="1400" dirty="0" smtClean="0">
                <a:solidFill>
                  <a:schemeClr val="tx2"/>
                </a:solidFill>
                <a:latin typeface="Consolas" charset="0"/>
                <a:ea typeface="Consolas" charset="0"/>
                <a:cs typeface="Consolas" charset="0"/>
              </a:rPr>
              <a:t>]   , ∇</a:t>
            </a:r>
            <a:r>
              <a:rPr lang="en-US" sz="1400" dirty="0">
                <a:solidFill>
                  <a:schemeClr val="tx2"/>
                </a:solidFill>
                <a:latin typeface="Consolas" charset="0"/>
                <a:ea typeface="Consolas" charset="0"/>
                <a:cs typeface="Consolas" charset="0"/>
              </a:rPr>
              <a:t>bias[:, </a:t>
            </a:r>
            <a:r>
              <a:rPr lang="en-US" sz="1400" dirty="0" err="1">
                <a:solidFill>
                  <a:schemeClr val="tx2"/>
                </a:solidFill>
                <a:latin typeface="Consolas" charset="0"/>
                <a:ea typeface="Consolas" charset="0"/>
                <a:cs typeface="Consolas" charset="0"/>
              </a:rPr>
              <a:t>i</a:t>
            </a:r>
            <a:r>
              <a:rPr lang="en-US" sz="1400" dirty="0">
                <a:solidFill>
                  <a:schemeClr val="tx2"/>
                </a:solidFill>
                <a:latin typeface="Consolas" charset="0"/>
                <a:ea typeface="Consolas" charset="0"/>
                <a:cs typeface="Consolas" charset="0"/>
              </a:rPr>
              <a:t>])</a:t>
            </a:r>
          </a:p>
          <a:p>
            <a:r>
              <a:rPr lang="en-US" sz="1400" dirty="0">
                <a:solidFill>
                  <a:schemeClr val="tx2"/>
                </a:solidFill>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for</a:t>
            </a:r>
            <a:r>
              <a:rPr lang="en-US" sz="1400" dirty="0">
                <a:solidFill>
                  <a:schemeClr val="tx2"/>
                </a:solidFill>
                <a:latin typeface="Consolas" charset="0"/>
                <a:ea typeface="Consolas" charset="0"/>
                <a:cs typeface="Consolas" charset="0"/>
              </a:rPr>
              <a:t> </a:t>
            </a:r>
            <a:r>
              <a:rPr lang="en-US" sz="1400" dirty="0" err="1">
                <a:solidFill>
                  <a:schemeClr val="tx2"/>
                </a:solidFill>
                <a:latin typeface="Consolas" charset="0"/>
                <a:ea typeface="Consolas" charset="0"/>
                <a:cs typeface="Consolas" charset="0"/>
              </a:rPr>
              <a:t>i</a:t>
            </a:r>
            <a:r>
              <a:rPr lang="en-US" sz="1400" dirty="0">
                <a:solidFill>
                  <a:schemeClr val="tx2"/>
                </a:solidFill>
                <a:latin typeface="Consolas" charset="0"/>
                <a:ea typeface="Consolas" charset="0"/>
                <a:cs typeface="Consolas" charset="0"/>
              </a:rPr>
              <a:t> </a:t>
            </a:r>
            <a:r>
              <a:rPr lang="en-US" sz="1400" dirty="0">
                <a:solidFill>
                  <a:srgbClr val="00B050"/>
                </a:solidFill>
                <a:latin typeface="Consolas" charset="0"/>
                <a:ea typeface="Consolas" charset="0"/>
                <a:cs typeface="Consolas" charset="0"/>
              </a:rPr>
              <a:t>in</a:t>
            </a:r>
            <a:r>
              <a:rPr lang="en-US" sz="1400" dirty="0">
                <a:solidFill>
                  <a:schemeClr val="tx2"/>
                </a:solidFill>
                <a:latin typeface="Consolas" charset="0"/>
                <a:ea typeface="Consolas" charset="0"/>
                <a:cs typeface="Consolas" charset="0"/>
              </a:rPr>
              <a:t> 1:num_outputs]</a:t>
            </a:r>
          </a:p>
          <a:p>
            <a:endParaRPr lang="en-US" sz="1400" dirty="0">
              <a:solidFill>
                <a:schemeClr val="tx2"/>
              </a:solidFill>
              <a:latin typeface="Consolas" charset="0"/>
              <a:ea typeface="Consolas" charset="0"/>
              <a:cs typeface="Consolas" charset="0"/>
            </a:endParaRPr>
          </a:p>
          <a:p>
            <a:r>
              <a:rPr lang="en-US" sz="1400" dirty="0">
                <a:solidFill>
                  <a:srgbClr val="00B050"/>
                </a:solidFill>
                <a:latin typeface="Consolas" charset="0"/>
                <a:ea typeface="Consolas" charset="0"/>
                <a:cs typeface="Consolas" charset="0"/>
              </a:rPr>
              <a:t># Construct the ensemble    </a:t>
            </a:r>
          </a:p>
          <a:p>
            <a:r>
              <a:rPr lang="en-US" sz="1400" dirty="0" err="1">
                <a:solidFill>
                  <a:schemeClr val="tx2"/>
                </a:solidFill>
                <a:latin typeface="Consolas" charset="0"/>
                <a:ea typeface="Consolas" charset="0"/>
                <a:cs typeface="Consolas" charset="0"/>
              </a:rPr>
              <a:t>ens</a:t>
            </a:r>
            <a:r>
              <a:rPr lang="en-US" sz="1400" dirty="0">
                <a:solidFill>
                  <a:schemeClr val="tx2"/>
                </a:solidFill>
                <a:latin typeface="Consolas" charset="0"/>
                <a:ea typeface="Consolas" charset="0"/>
                <a:cs typeface="Consolas" charset="0"/>
              </a:rPr>
              <a:t> = </a:t>
            </a:r>
            <a:r>
              <a:rPr lang="en-US" sz="1400" dirty="0">
                <a:solidFill>
                  <a:srgbClr val="0070C0"/>
                </a:solidFill>
                <a:latin typeface="Consolas" charset="0"/>
                <a:ea typeface="Consolas" charset="0"/>
                <a:cs typeface="Consolas" charset="0"/>
              </a:rPr>
              <a:t>Ensemble</a:t>
            </a:r>
            <a:r>
              <a:rPr lang="en-US" sz="1400" dirty="0">
                <a:solidFill>
                  <a:schemeClr val="tx2"/>
                </a:solidFill>
                <a:latin typeface="Consolas" charset="0"/>
                <a:ea typeface="Consolas" charset="0"/>
                <a:cs typeface="Consolas" charset="0"/>
              </a:rPr>
              <a:t>(net, name, neurons)</a:t>
            </a:r>
          </a:p>
          <a:p>
            <a:endParaRPr lang="en-US" sz="1400" dirty="0">
              <a:solidFill>
                <a:schemeClr val="tx2"/>
              </a:solidFill>
              <a:latin typeface="Consolas" charset="0"/>
              <a:ea typeface="Consolas" charset="0"/>
              <a:cs typeface="Consolas" charset="0"/>
            </a:endParaRPr>
          </a:p>
          <a:p>
            <a:r>
              <a:rPr lang="en-US" sz="1400" dirty="0">
                <a:solidFill>
                  <a:srgbClr val="00B050"/>
                </a:solidFill>
                <a:latin typeface="Consolas" charset="0"/>
                <a:ea typeface="Consolas" charset="0"/>
                <a:cs typeface="Consolas" charset="0"/>
              </a:rPr>
              <a:t># Connect each neuron in </a:t>
            </a:r>
            <a:r>
              <a:rPr lang="en-US" sz="1400" dirty="0" err="1">
                <a:solidFill>
                  <a:srgbClr val="00B050"/>
                </a:solidFill>
                <a:latin typeface="Consolas" charset="0"/>
                <a:ea typeface="Consolas" charset="0"/>
                <a:cs typeface="Consolas" charset="0"/>
              </a:rPr>
              <a:t>input_ensemble</a:t>
            </a:r>
            <a:r>
              <a:rPr lang="en-US" sz="1400" dirty="0">
                <a:solidFill>
                  <a:srgbClr val="00B050"/>
                </a:solidFill>
                <a:latin typeface="Consolas" charset="0"/>
                <a:ea typeface="Consolas" charset="0"/>
                <a:cs typeface="Consolas" charset="0"/>
              </a:rPr>
              <a:t> </a:t>
            </a:r>
            <a:r>
              <a:rPr lang="en-US" sz="1400" dirty="0" err="1" smtClean="0">
                <a:solidFill>
                  <a:srgbClr val="0070C0"/>
                </a:solidFill>
                <a:latin typeface="Consolas" charset="0"/>
                <a:ea typeface="Consolas" charset="0"/>
                <a:cs typeface="Consolas" charset="0"/>
              </a:rPr>
              <a:t>add_connections</a:t>
            </a:r>
            <a:r>
              <a:rPr lang="en-US" sz="1400" dirty="0" smtClean="0">
                <a:solidFill>
                  <a:schemeClr val="tx2"/>
                </a:solidFill>
                <a:latin typeface="Consolas" charset="0"/>
                <a:ea typeface="Consolas" charset="0"/>
                <a:cs typeface="Consolas" charset="0"/>
              </a:rPr>
              <a:t>(net</a:t>
            </a:r>
            <a:r>
              <a:rPr lang="en-US" sz="1400" dirty="0">
                <a:solidFill>
                  <a:schemeClr val="tx2"/>
                </a:solidFill>
                <a:latin typeface="Consolas" charset="0"/>
                <a:ea typeface="Consolas" charset="0"/>
                <a:cs typeface="Consolas" charset="0"/>
              </a:rPr>
              <a:t>, </a:t>
            </a:r>
            <a:r>
              <a:rPr lang="en-US" sz="1400" dirty="0" err="1">
                <a:solidFill>
                  <a:schemeClr val="tx2"/>
                </a:solidFill>
                <a:latin typeface="Consolas" charset="0"/>
                <a:ea typeface="Consolas" charset="0"/>
                <a:cs typeface="Consolas" charset="0"/>
              </a:rPr>
              <a:t>input_ensemble</a:t>
            </a:r>
            <a:r>
              <a:rPr lang="en-US" sz="1400" dirty="0">
                <a:solidFill>
                  <a:schemeClr val="tx2"/>
                </a:solidFill>
                <a:latin typeface="Consolas" charset="0"/>
                <a:ea typeface="Consolas" charset="0"/>
                <a:cs typeface="Consolas" charset="0"/>
              </a:rPr>
              <a:t>, </a:t>
            </a:r>
            <a:r>
              <a:rPr lang="en-US" sz="1400" dirty="0" err="1">
                <a:solidFill>
                  <a:schemeClr val="tx2"/>
                </a:solidFill>
                <a:latin typeface="Consolas" charset="0"/>
                <a:ea typeface="Consolas" charset="0"/>
                <a:cs typeface="Consolas" charset="0"/>
              </a:rPr>
              <a:t>ens</a:t>
            </a:r>
            <a:r>
              <a:rPr lang="en-US" sz="1400" dirty="0">
                <a:solidFill>
                  <a:schemeClr val="tx2"/>
                </a:solidFill>
                <a:latin typeface="Consolas" charset="0"/>
                <a:ea typeface="Consolas" charset="0"/>
                <a:cs typeface="Consolas" charset="0"/>
              </a:rPr>
              <a:t>,</a:t>
            </a:r>
          </a:p>
          <a:p>
            <a:r>
              <a:rPr lang="en-US" sz="1400" dirty="0">
                <a:solidFill>
                  <a:schemeClr val="tx2"/>
                </a:solidFill>
                <a:latin typeface="Consolas" charset="0"/>
                <a:ea typeface="Consolas" charset="0"/>
                <a:cs typeface="Consolas" charset="0"/>
              </a:rPr>
              <a:t>                (</a:t>
            </a:r>
            <a:r>
              <a:rPr lang="en-US" sz="1400" dirty="0" err="1">
                <a:solidFill>
                  <a:schemeClr val="tx2"/>
                </a:solidFill>
                <a:latin typeface="Consolas" charset="0"/>
                <a:ea typeface="Consolas" charset="0"/>
                <a:cs typeface="Consolas" charset="0"/>
              </a:rPr>
              <a:t>i</a:t>
            </a:r>
            <a:r>
              <a:rPr lang="en-US" sz="1400" dirty="0">
                <a:solidFill>
                  <a:schemeClr val="tx2"/>
                </a:solidFill>
                <a:latin typeface="Consolas" charset="0"/>
                <a:ea typeface="Consolas" charset="0"/>
                <a:cs typeface="Consolas" charset="0"/>
              </a:rPr>
              <a:t>) -&gt; (1:d </a:t>
            </a:r>
            <a:r>
              <a:rPr lang="en-US" sz="1400" dirty="0">
                <a:solidFill>
                  <a:srgbClr val="00B050"/>
                </a:solidFill>
                <a:latin typeface="Consolas" charset="0"/>
                <a:ea typeface="Consolas" charset="0"/>
                <a:cs typeface="Consolas" charset="0"/>
              </a:rPr>
              <a:t>for</a:t>
            </a:r>
            <a:r>
              <a:rPr lang="en-US" sz="1400" dirty="0">
                <a:solidFill>
                  <a:schemeClr val="tx2"/>
                </a:solidFill>
                <a:latin typeface="Consolas" charset="0"/>
                <a:ea typeface="Consolas" charset="0"/>
                <a:cs typeface="Consolas" charset="0"/>
              </a:rPr>
              <a:t> d </a:t>
            </a:r>
            <a:r>
              <a:rPr lang="en-US" sz="1400" dirty="0">
                <a:solidFill>
                  <a:srgbClr val="00B050"/>
                </a:solidFill>
                <a:latin typeface="Consolas" charset="0"/>
                <a:ea typeface="Consolas" charset="0"/>
                <a:cs typeface="Consolas" charset="0"/>
              </a:rPr>
              <a:t>in</a:t>
            </a:r>
            <a:r>
              <a:rPr lang="en-US" sz="1400" dirty="0">
                <a:solidFill>
                  <a:schemeClr val="tx2"/>
                </a:solidFill>
                <a:latin typeface="Consolas" charset="0"/>
                <a:ea typeface="Consolas" charset="0"/>
                <a:cs typeface="Consolas" charset="0"/>
              </a:rPr>
              <a:t> </a:t>
            </a:r>
            <a:r>
              <a:rPr lang="en-US" sz="1400" dirty="0" smtClean="0">
                <a:solidFill>
                  <a:srgbClr val="0070C0"/>
                </a:solidFill>
                <a:latin typeface="Consolas" charset="0"/>
                <a:ea typeface="Consolas" charset="0"/>
                <a:cs typeface="Consolas" charset="0"/>
              </a:rPr>
              <a:t>size</a:t>
            </a:r>
            <a:r>
              <a:rPr lang="en-US" sz="1400" dirty="0" smtClean="0">
                <a:solidFill>
                  <a:schemeClr val="tx2"/>
                </a:solidFill>
                <a:latin typeface="Consolas" charset="0"/>
                <a:ea typeface="Consolas" charset="0"/>
                <a:cs typeface="Consolas" charset="0"/>
              </a:rPr>
              <a:t>(</a:t>
            </a:r>
            <a:r>
              <a:rPr lang="en-US" sz="1400" dirty="0" err="1" smtClean="0">
                <a:solidFill>
                  <a:schemeClr val="tx2"/>
                </a:solidFill>
                <a:latin typeface="Consolas" charset="0"/>
                <a:ea typeface="Consolas" charset="0"/>
                <a:cs typeface="Consolas" charset="0"/>
              </a:rPr>
              <a:t>input_ensemble</a:t>
            </a:r>
            <a:r>
              <a:rPr lang="en-US" sz="1400" dirty="0">
                <a:solidFill>
                  <a:schemeClr val="tx2"/>
                </a:solidFill>
                <a:latin typeface="Consolas" charset="0"/>
                <a:ea typeface="Consolas" charset="0"/>
                <a:cs typeface="Consolas" charset="0"/>
              </a:rPr>
              <a:t>))</a:t>
            </a:r>
          </a:p>
        </p:txBody>
      </p:sp>
      <p:sp>
        <p:nvSpPr>
          <p:cNvPr id="57" name="Rectangle 56"/>
          <p:cNvSpPr/>
          <p:nvPr/>
        </p:nvSpPr>
        <p:spPr>
          <a:xfrm>
            <a:off x="266636" y="1313560"/>
            <a:ext cx="5927093" cy="1684656"/>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 name="Rectangle 57"/>
          <p:cNvSpPr/>
          <p:nvPr/>
        </p:nvSpPr>
        <p:spPr>
          <a:xfrm>
            <a:off x="266636" y="3091961"/>
            <a:ext cx="5936572" cy="747709"/>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p:cNvSpPr/>
          <p:nvPr/>
        </p:nvSpPr>
        <p:spPr>
          <a:xfrm>
            <a:off x="6812298" y="1372494"/>
            <a:ext cx="618569" cy="474628"/>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812298" y="1948473"/>
            <a:ext cx="618569" cy="474628"/>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812298" y="2524452"/>
            <a:ext cx="618569" cy="474628"/>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821777" y="3094159"/>
            <a:ext cx="618569" cy="474628"/>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6" name="Group 65"/>
          <p:cNvGrpSpPr/>
          <p:nvPr/>
        </p:nvGrpSpPr>
        <p:grpSpPr>
          <a:xfrm>
            <a:off x="7430867" y="1609808"/>
            <a:ext cx="870722" cy="1721665"/>
            <a:chOff x="7430867" y="1609808"/>
            <a:chExt cx="870722" cy="1721665"/>
          </a:xfrm>
          <a:effectLst>
            <a:outerShdw blurRad="50800" dist="76200" dir="2700000" algn="tl" rotWithShape="0">
              <a:prstClr val="black">
                <a:alpha val="40000"/>
              </a:prstClr>
            </a:outerShdw>
          </a:effectLst>
        </p:grpSpPr>
        <p:cxnSp>
          <p:nvCxnSpPr>
            <p:cNvPr id="23" name="Straight Arrow Connector 22"/>
            <p:cNvCxnSpPr>
              <a:stCxn id="22" idx="6"/>
            </p:cNvCxnSpPr>
            <p:nvPr/>
          </p:nvCxnSpPr>
          <p:spPr>
            <a:xfrm flipV="1">
              <a:off x="7430867" y="2490019"/>
              <a:ext cx="870722" cy="271747"/>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430867" y="2185787"/>
              <a:ext cx="870722" cy="30423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0" idx="6"/>
            </p:cNvCxnSpPr>
            <p:nvPr/>
          </p:nvCxnSpPr>
          <p:spPr>
            <a:xfrm>
              <a:off x="7430867" y="1609808"/>
              <a:ext cx="870722" cy="88021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7440346" y="2490019"/>
              <a:ext cx="861243" cy="841454"/>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59" name="TextBox 58"/>
          <p:cNvSpPr txBox="1"/>
          <p:nvPr/>
        </p:nvSpPr>
        <p:spPr>
          <a:xfrm>
            <a:off x="6326242" y="3726601"/>
            <a:ext cx="1609637" cy="246221"/>
          </a:xfrm>
          <a:prstGeom prst="rect">
            <a:avLst/>
          </a:prstGeom>
          <a:noFill/>
        </p:spPr>
        <p:txBody>
          <a:bodyPr vert="horz" wrap="square" lIns="0" tIns="0" rIns="0" bIns="0" rtlCol="0">
            <a:spAutoFit/>
          </a:bodyPr>
          <a:lstStyle/>
          <a:p>
            <a:r>
              <a:rPr lang="en-US" sz="1600" dirty="0" err="1" smtClean="0">
                <a:solidFill>
                  <a:srgbClr val="003C71"/>
                </a:solidFill>
                <a:latin typeface="Consolas" charset="0"/>
                <a:ea typeface="Consolas" charset="0"/>
                <a:cs typeface="Consolas" charset="0"/>
              </a:rPr>
              <a:t>input_ensemble</a:t>
            </a:r>
            <a:endParaRPr lang="en-US" sz="1600" dirty="0" smtClean="0">
              <a:solidFill>
                <a:srgbClr val="003C71"/>
              </a:solidFill>
              <a:latin typeface="Consolas" charset="0"/>
              <a:ea typeface="Consolas" charset="0"/>
              <a:cs typeface="Consolas" charset="0"/>
            </a:endParaRPr>
          </a:p>
        </p:txBody>
      </p:sp>
      <p:grpSp>
        <p:nvGrpSpPr>
          <p:cNvPr id="63" name="Group 62"/>
          <p:cNvGrpSpPr/>
          <p:nvPr/>
        </p:nvGrpSpPr>
        <p:grpSpPr>
          <a:xfrm>
            <a:off x="8301589" y="1696291"/>
            <a:ext cx="618569" cy="2241587"/>
            <a:chOff x="8301589" y="1696291"/>
            <a:chExt cx="618569" cy="2241587"/>
          </a:xfrm>
        </p:grpSpPr>
        <p:grpSp>
          <p:nvGrpSpPr>
            <p:cNvPr id="51" name="Group 50"/>
            <p:cNvGrpSpPr/>
            <p:nvPr/>
          </p:nvGrpSpPr>
          <p:grpSpPr>
            <a:xfrm>
              <a:off x="8301589" y="1696291"/>
              <a:ext cx="618569" cy="1592653"/>
              <a:chOff x="8054660" y="1984801"/>
              <a:chExt cx="618569" cy="1592653"/>
            </a:xfrm>
          </p:grpSpPr>
          <p:sp>
            <p:nvSpPr>
              <p:cNvPr id="18" name="Oval 17"/>
              <p:cNvSpPr/>
              <p:nvPr/>
            </p:nvSpPr>
            <p:spPr>
              <a:xfrm>
                <a:off x="8054660" y="1984801"/>
                <a:ext cx="618569" cy="474628"/>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8054660" y="2541215"/>
                <a:ext cx="618569" cy="474628"/>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8054660" y="3102826"/>
                <a:ext cx="618569" cy="474628"/>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0" name="TextBox 59"/>
            <p:cNvSpPr txBox="1"/>
            <p:nvPr/>
          </p:nvSpPr>
          <p:spPr>
            <a:xfrm>
              <a:off x="8434686" y="3691657"/>
              <a:ext cx="352374" cy="246221"/>
            </a:xfrm>
            <a:prstGeom prst="rect">
              <a:avLst/>
            </a:prstGeom>
            <a:noFill/>
          </p:spPr>
          <p:txBody>
            <a:bodyPr vert="horz" wrap="square" lIns="0" tIns="0" rIns="0" bIns="0" rtlCol="0">
              <a:spAutoFit/>
            </a:bodyPr>
            <a:lstStyle/>
            <a:p>
              <a:r>
                <a:rPr lang="en-US" sz="1600" smtClean="0">
                  <a:solidFill>
                    <a:srgbClr val="003C71"/>
                  </a:solidFill>
                  <a:latin typeface="Consolas" charset="0"/>
                  <a:ea typeface="Consolas" charset="0"/>
                  <a:cs typeface="Consolas" charset="0"/>
                </a:rPr>
                <a:t>ens</a:t>
              </a:r>
              <a:endParaRPr lang="en-US" sz="1600" dirty="0" smtClean="0">
                <a:solidFill>
                  <a:srgbClr val="003C71"/>
                </a:solidFill>
                <a:latin typeface="Consolas" charset="0"/>
                <a:ea typeface="Consolas" charset="0"/>
                <a:cs typeface="Consolas" charset="0"/>
              </a:endParaRPr>
            </a:p>
          </p:txBody>
        </p:sp>
      </p:grpSp>
      <p:cxnSp>
        <p:nvCxnSpPr>
          <p:cNvPr id="125" name="Straight Arrow Connector 124"/>
          <p:cNvCxnSpPr>
            <a:stCxn id="17" idx="6"/>
            <a:endCxn id="18" idx="2"/>
          </p:cNvCxnSpPr>
          <p:nvPr/>
        </p:nvCxnSpPr>
        <p:spPr>
          <a:xfrm flipV="1">
            <a:off x="7430867" y="1933605"/>
            <a:ext cx="870722" cy="82816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143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dissolve">
                                      <p:cBhvr>
                                        <p:cTn id="10" dur="500"/>
                                        <p:tgtEl>
                                          <p:spTgt spid="57"/>
                                        </p:tgtEl>
                                      </p:cBhvr>
                                    </p:animEffect>
                                  </p:childTnLst>
                                  <p:subTnLst>
                                    <p:set>
                                      <p:cBhvr override="childStyle">
                                        <p:cTn dur="1" fill="hold" display="0" masterRel="nextClick" afterEffect="1"/>
                                        <p:tgtEl>
                                          <p:spTgt spid="5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dissolve">
                                      <p:cBhvr>
                                        <p:cTn id="15" dur="500"/>
                                        <p:tgtEl>
                                          <p:spTgt spid="6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dissolve">
                                      <p:cBhvr>
                                        <p:cTn id="18" dur="500"/>
                                        <p:tgtEl>
                                          <p:spTgt spid="58"/>
                                        </p:tgtEl>
                                      </p:cBhvr>
                                    </p:animEffect>
                                  </p:childTnLst>
                                </p:cTn>
                              </p:par>
                              <p:par>
                                <p:cTn id="19" presetID="9" presetClass="entr" presetSubtype="0" fill="hold" nodeType="withEffect">
                                  <p:stCondLst>
                                    <p:cond delay="0"/>
                                  </p:stCondLst>
                                  <p:childTnLst>
                                    <p:set>
                                      <p:cBhvr>
                                        <p:cTn id="20" dur="1" fill="hold">
                                          <p:stCondLst>
                                            <p:cond delay="0"/>
                                          </p:stCondLst>
                                        </p:cTn>
                                        <p:tgtEl>
                                          <p:spTgt spid="125"/>
                                        </p:tgtEl>
                                        <p:attrNameLst>
                                          <p:attrName>style.visibility</p:attrName>
                                        </p:attrNameLst>
                                      </p:cBhvr>
                                      <p:to>
                                        <p:strVal val="visible"/>
                                      </p:to>
                                    </p:set>
                                    <p:animEffect transition="in" filter="dissolve">
                                      <p:cBhvr>
                                        <p:cTn id="21" dur="500"/>
                                        <p:tgtEl>
                                          <p:spTgt spid="125"/>
                                        </p:tgtEl>
                                      </p:cBhvr>
                                    </p:animEffect>
                                  </p:childTnLst>
                                </p:cTn>
                              </p:par>
                            </p:childTnLst>
                          </p:cTn>
                        </p:par>
                        <p:par>
                          <p:cTn id="22" fill="hold">
                            <p:stCondLst>
                              <p:cond delay="500"/>
                            </p:stCondLst>
                            <p:childTnLst>
                              <p:par>
                                <p:cTn id="23" presetID="9" presetClass="entr" presetSubtype="0" fill="hold" nodeType="after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dissolve">
                                      <p:cBhvr>
                                        <p:cTn id="25" dur="500"/>
                                        <p:tgtEl>
                                          <p:spTgt spid="66"/>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dissolve">
                                      <p:cBhvr>
                                        <p:cTn id="2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E2556C5-CE8C-6547-B838-EA80C61A4AF7}" type="slidenum">
              <a:rPr lang="en-US" smtClean="0"/>
              <a:pPr/>
              <a:t>19</a:t>
            </a:fld>
            <a:endParaRPr lang="en-US"/>
          </a:p>
        </p:txBody>
      </p:sp>
      <p:sp>
        <p:nvSpPr>
          <p:cNvPr id="217" name="Title 216"/>
          <p:cNvSpPr>
            <a:spLocks noGrp="1"/>
          </p:cNvSpPr>
          <p:nvPr>
            <p:ph type="title"/>
          </p:nvPr>
        </p:nvSpPr>
        <p:spPr/>
        <p:txBody>
          <a:bodyPr/>
          <a:lstStyle/>
          <a:p>
            <a:r>
              <a:rPr lang="en-US" dirty="0" smtClean="0">
                <a:solidFill>
                  <a:schemeClr val="accent5"/>
                </a:solidFill>
              </a:rPr>
              <a:t>Latte Compiler</a:t>
            </a:r>
            <a:endParaRPr lang="en-US" dirty="0">
              <a:solidFill>
                <a:schemeClr val="accent5"/>
              </a:solidFill>
            </a:endParaRPr>
          </a:p>
        </p:txBody>
      </p:sp>
      <p:sp>
        <p:nvSpPr>
          <p:cNvPr id="304" name="Document 303"/>
          <p:cNvSpPr/>
          <p:nvPr/>
        </p:nvSpPr>
        <p:spPr>
          <a:xfrm>
            <a:off x="146489" y="1390487"/>
            <a:ext cx="1511184" cy="817581"/>
          </a:xfrm>
          <a:prstGeom prst="flowChartDocumen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914400">
              <a:defRPr/>
            </a:pPr>
            <a:r>
              <a:rPr lang="en-US" kern="0" dirty="0">
                <a:solidFill>
                  <a:prstClr val="white"/>
                </a:solidFill>
                <a:latin typeface="Intel Clear" charset="0"/>
                <a:ea typeface="Intel Clear" charset="0"/>
                <a:cs typeface="Intel Clear" charset="0"/>
              </a:rPr>
              <a:t>Network</a:t>
            </a:r>
          </a:p>
          <a:p>
            <a:pPr lvl="0" algn="ctr" defTabSz="914400">
              <a:defRPr/>
            </a:pPr>
            <a:r>
              <a:rPr lang="en-US" kern="0" dirty="0">
                <a:solidFill>
                  <a:prstClr val="white"/>
                </a:solidFill>
                <a:latin typeface="Intel Clear" charset="0"/>
                <a:ea typeface="Intel Clear" charset="0"/>
                <a:cs typeface="Intel Clear" charset="0"/>
              </a:rPr>
              <a:t>Description</a:t>
            </a:r>
          </a:p>
        </p:txBody>
      </p:sp>
      <p:sp>
        <p:nvSpPr>
          <p:cNvPr id="305" name="Process 304"/>
          <p:cNvSpPr/>
          <p:nvPr/>
        </p:nvSpPr>
        <p:spPr>
          <a:xfrm>
            <a:off x="2099240" y="1461377"/>
            <a:ext cx="2028825" cy="667814"/>
          </a:xfrm>
          <a:prstGeom prst="flowChartProcess">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Intel Clear" charset="0"/>
                <a:ea typeface="Intel Clear" charset="0"/>
                <a:cs typeface="Intel Clear" charset="0"/>
              </a:rPr>
              <a:t>Julia Embedded DSL </a:t>
            </a:r>
            <a:r>
              <a:rPr kumimoji="0" lang="en-US" sz="1800" u="none" strike="noStrike" kern="0" cap="none" spc="0" normalizeH="0" baseline="0" noProof="0" dirty="0" smtClean="0">
                <a:ln>
                  <a:noFill/>
                </a:ln>
                <a:solidFill>
                  <a:prstClr val="white"/>
                </a:solidFill>
                <a:effectLst/>
                <a:uLnTx/>
                <a:uFillTx/>
                <a:latin typeface="Intel Clear" charset="0"/>
                <a:ea typeface="Intel Clear" charset="0"/>
                <a:cs typeface="Intel Clear" charset="0"/>
              </a:rPr>
              <a:t>Frontend</a:t>
            </a:r>
          </a:p>
        </p:txBody>
      </p:sp>
      <p:sp>
        <p:nvSpPr>
          <p:cNvPr id="308" name="Data 307"/>
          <p:cNvSpPr/>
          <p:nvPr/>
        </p:nvSpPr>
        <p:spPr>
          <a:xfrm>
            <a:off x="4569632" y="1461377"/>
            <a:ext cx="2028825" cy="672588"/>
          </a:xfrm>
          <a:prstGeom prst="flowChartInputOutpu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smtClean="0">
                <a:ln>
                  <a:noFill/>
                </a:ln>
                <a:solidFill>
                  <a:prstClr val="white"/>
                </a:solidFill>
                <a:effectLst/>
                <a:uLnTx/>
                <a:uFillTx/>
                <a:latin typeface="Intel Clear" charset="0"/>
                <a:ea typeface="Intel Clear" charset="0"/>
                <a:cs typeface="Intel Clear" charset="0"/>
              </a:rPr>
              <a:t>Data-flow</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Intel Clear" charset="0"/>
                <a:ea typeface="Intel Clear" charset="0"/>
                <a:cs typeface="Intel Clear" charset="0"/>
              </a:rPr>
              <a:t>Graph</a:t>
            </a:r>
            <a:endParaRPr kumimoji="0" lang="en-US" sz="1800" u="none" strike="noStrike" kern="0" cap="none" spc="0" normalizeH="0" baseline="0" noProof="0" dirty="0" smtClean="0">
              <a:ln>
                <a:noFill/>
              </a:ln>
              <a:solidFill>
                <a:prstClr val="white"/>
              </a:solidFill>
              <a:effectLst/>
              <a:uLnTx/>
              <a:uFillTx/>
              <a:latin typeface="Intel Clear" charset="0"/>
              <a:ea typeface="Intel Clear" charset="0"/>
              <a:cs typeface="Intel Clear" charset="0"/>
            </a:endParaRPr>
          </a:p>
        </p:txBody>
      </p:sp>
      <p:sp>
        <p:nvSpPr>
          <p:cNvPr id="309" name="Process 308"/>
          <p:cNvSpPr/>
          <p:nvPr/>
        </p:nvSpPr>
        <p:spPr>
          <a:xfrm>
            <a:off x="4569633" y="2446273"/>
            <a:ext cx="2028825" cy="667814"/>
          </a:xfrm>
          <a:prstGeom prst="flowChartProcess">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Optimizations</a:t>
            </a:r>
          </a:p>
        </p:txBody>
      </p:sp>
      <p:sp>
        <p:nvSpPr>
          <p:cNvPr id="310" name="Process 309"/>
          <p:cNvSpPr/>
          <p:nvPr/>
        </p:nvSpPr>
        <p:spPr>
          <a:xfrm>
            <a:off x="6902300" y="1466153"/>
            <a:ext cx="2028825" cy="667814"/>
          </a:xfrm>
          <a:prstGeom prst="flowChartProcess">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Synthesis</a:t>
            </a:r>
          </a:p>
        </p:txBody>
      </p:sp>
      <p:cxnSp>
        <p:nvCxnSpPr>
          <p:cNvPr id="311" name="Straight Arrow Connector 310"/>
          <p:cNvCxnSpPr>
            <a:stCxn id="308" idx="5"/>
            <a:endCxn id="310" idx="1"/>
          </p:cNvCxnSpPr>
          <p:nvPr/>
        </p:nvCxnSpPr>
        <p:spPr>
          <a:xfrm>
            <a:off x="6395575" y="1797671"/>
            <a:ext cx="506725" cy="2389"/>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12" name="Straight Arrow Connector 311"/>
          <p:cNvCxnSpPr>
            <a:stCxn id="310" idx="2"/>
            <a:endCxn id="752" idx="1"/>
          </p:cNvCxnSpPr>
          <p:nvPr/>
        </p:nvCxnSpPr>
        <p:spPr>
          <a:xfrm flipH="1">
            <a:off x="7916712" y="2133967"/>
            <a:ext cx="1" cy="3155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15" name="Alternate Process 314"/>
          <p:cNvSpPr/>
          <p:nvPr/>
        </p:nvSpPr>
        <p:spPr>
          <a:xfrm>
            <a:off x="2099241" y="3512177"/>
            <a:ext cx="2028825" cy="612648"/>
          </a:xfrm>
          <a:prstGeom prst="flowChartAlternateProcess">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Parallel Runtime</a:t>
            </a:r>
          </a:p>
        </p:txBody>
      </p:sp>
      <p:sp>
        <p:nvSpPr>
          <p:cNvPr id="316" name="Process 315"/>
          <p:cNvSpPr/>
          <p:nvPr/>
        </p:nvSpPr>
        <p:spPr>
          <a:xfrm>
            <a:off x="2099241" y="2446273"/>
            <a:ext cx="2028825" cy="667814"/>
          </a:xfrm>
          <a:prstGeom prst="flowChartProcess">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x86 Backend</a:t>
            </a:r>
          </a:p>
        </p:txBody>
      </p:sp>
      <p:cxnSp>
        <p:nvCxnSpPr>
          <p:cNvPr id="319" name="Straight Arrow Connector 318"/>
          <p:cNvCxnSpPr>
            <a:stCxn id="309" idx="1"/>
            <a:endCxn id="316" idx="3"/>
          </p:cNvCxnSpPr>
          <p:nvPr/>
        </p:nvCxnSpPr>
        <p:spPr>
          <a:xfrm flipH="1">
            <a:off x="4128066" y="2780180"/>
            <a:ext cx="441567"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20" name="Data 319"/>
          <p:cNvSpPr/>
          <p:nvPr/>
        </p:nvSpPr>
        <p:spPr>
          <a:xfrm>
            <a:off x="146586" y="2473856"/>
            <a:ext cx="1511088" cy="640231"/>
          </a:xfrm>
          <a:prstGeom prst="flowChartInputOutpu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Binary</a:t>
            </a:r>
          </a:p>
        </p:txBody>
      </p:sp>
      <p:cxnSp>
        <p:nvCxnSpPr>
          <p:cNvPr id="596" name="Straight Arrow Connector 595"/>
          <p:cNvCxnSpPr>
            <a:stCxn id="316" idx="1"/>
            <a:endCxn id="320" idx="5"/>
          </p:cNvCxnSpPr>
          <p:nvPr/>
        </p:nvCxnSpPr>
        <p:spPr>
          <a:xfrm flipH="1">
            <a:off x="1506565" y="2780180"/>
            <a:ext cx="592676" cy="1379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27" name="Straight Arrow Connector 626"/>
          <p:cNvCxnSpPr>
            <a:stCxn id="305" idx="3"/>
            <a:endCxn id="308" idx="2"/>
          </p:cNvCxnSpPr>
          <p:nvPr/>
        </p:nvCxnSpPr>
        <p:spPr>
          <a:xfrm>
            <a:off x="4128065" y="1795284"/>
            <a:ext cx="644450" cy="238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64" name="Straight Arrow Connector 663"/>
          <p:cNvCxnSpPr>
            <a:stCxn id="304" idx="3"/>
            <a:endCxn id="305" idx="1"/>
          </p:cNvCxnSpPr>
          <p:nvPr/>
        </p:nvCxnSpPr>
        <p:spPr>
          <a:xfrm flipV="1">
            <a:off x="1657673" y="1795284"/>
            <a:ext cx="441567" cy="3994"/>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52" name="Data 751"/>
          <p:cNvSpPr/>
          <p:nvPr/>
        </p:nvSpPr>
        <p:spPr>
          <a:xfrm>
            <a:off x="6902299" y="2449479"/>
            <a:ext cx="2028825" cy="672588"/>
          </a:xfrm>
          <a:prstGeom prst="flowChartInputOutpu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Latte IR</a:t>
            </a:r>
          </a:p>
        </p:txBody>
      </p:sp>
      <p:cxnSp>
        <p:nvCxnSpPr>
          <p:cNvPr id="756" name="Straight Arrow Connector 755"/>
          <p:cNvCxnSpPr>
            <a:stCxn id="752" idx="2"/>
            <a:endCxn id="309" idx="3"/>
          </p:cNvCxnSpPr>
          <p:nvPr/>
        </p:nvCxnSpPr>
        <p:spPr>
          <a:xfrm flipH="1" flipV="1">
            <a:off x="6598458" y="2780180"/>
            <a:ext cx="506724" cy="5593"/>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77" name="Elbow Connector 776"/>
          <p:cNvCxnSpPr>
            <a:stCxn id="320" idx="4"/>
            <a:endCxn id="315" idx="1"/>
          </p:cNvCxnSpPr>
          <p:nvPr/>
        </p:nvCxnSpPr>
        <p:spPr>
          <a:xfrm rot="16200000" flipH="1">
            <a:off x="1148478" y="2867738"/>
            <a:ext cx="704414" cy="1197111"/>
          </a:xfrm>
          <a:prstGeom prst="bentConnector2">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00605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withEffect">
                                  <p:stCondLst>
                                    <p:cond delay="0"/>
                                  </p:stCondLst>
                                  <p:childTnLst>
                                    <p:animRot by="120000">
                                      <p:cBhvr>
                                        <p:cTn id="6" dur="100" fill="hold">
                                          <p:stCondLst>
                                            <p:cond delay="0"/>
                                          </p:stCondLst>
                                        </p:cTn>
                                        <p:tgtEl>
                                          <p:spTgt spid="316"/>
                                        </p:tgtEl>
                                        <p:attrNameLst>
                                          <p:attrName>r</p:attrName>
                                        </p:attrNameLst>
                                      </p:cBhvr>
                                    </p:animRot>
                                    <p:animRot by="-240000">
                                      <p:cBhvr>
                                        <p:cTn id="7" dur="200" fill="hold">
                                          <p:stCondLst>
                                            <p:cond delay="200"/>
                                          </p:stCondLst>
                                        </p:cTn>
                                        <p:tgtEl>
                                          <p:spTgt spid="316"/>
                                        </p:tgtEl>
                                        <p:attrNameLst>
                                          <p:attrName>r</p:attrName>
                                        </p:attrNameLst>
                                      </p:cBhvr>
                                    </p:animRot>
                                    <p:animRot by="240000">
                                      <p:cBhvr>
                                        <p:cTn id="8" dur="200" fill="hold">
                                          <p:stCondLst>
                                            <p:cond delay="400"/>
                                          </p:stCondLst>
                                        </p:cTn>
                                        <p:tgtEl>
                                          <p:spTgt spid="316"/>
                                        </p:tgtEl>
                                        <p:attrNameLst>
                                          <p:attrName>r</p:attrName>
                                        </p:attrNameLst>
                                      </p:cBhvr>
                                    </p:animRot>
                                    <p:animRot by="-240000">
                                      <p:cBhvr>
                                        <p:cTn id="9" dur="200" fill="hold">
                                          <p:stCondLst>
                                            <p:cond delay="600"/>
                                          </p:stCondLst>
                                        </p:cTn>
                                        <p:tgtEl>
                                          <p:spTgt spid="316"/>
                                        </p:tgtEl>
                                        <p:attrNameLst>
                                          <p:attrName>r</p:attrName>
                                        </p:attrNameLst>
                                      </p:cBhvr>
                                    </p:animRot>
                                    <p:animRot by="120000">
                                      <p:cBhvr>
                                        <p:cTn id="10" dur="200" fill="hold">
                                          <p:stCondLst>
                                            <p:cond delay="800"/>
                                          </p:stCondLst>
                                        </p:cTn>
                                        <p:tgtEl>
                                          <p:spTgt spid="316"/>
                                        </p:tgtEl>
                                        <p:attrNameLst>
                                          <p:attrName>r</p:attrName>
                                        </p:attrNameLst>
                                      </p:cBhvr>
                                    </p:animRot>
                                  </p:childTnLst>
                                </p:cTn>
                              </p:par>
                              <p:par>
                                <p:cTn id="11" presetID="32" presetClass="emph" presetSubtype="0" repeatCount="indefinite" fill="hold" grpId="0" nodeType="withEffect">
                                  <p:stCondLst>
                                    <p:cond delay="0"/>
                                  </p:stCondLst>
                                  <p:childTnLst>
                                    <p:animRot by="120000">
                                      <p:cBhvr>
                                        <p:cTn id="12" dur="100" fill="hold">
                                          <p:stCondLst>
                                            <p:cond delay="0"/>
                                          </p:stCondLst>
                                        </p:cTn>
                                        <p:tgtEl>
                                          <p:spTgt spid="309"/>
                                        </p:tgtEl>
                                        <p:attrNameLst>
                                          <p:attrName>r</p:attrName>
                                        </p:attrNameLst>
                                      </p:cBhvr>
                                    </p:animRot>
                                    <p:animRot by="-240000">
                                      <p:cBhvr>
                                        <p:cTn id="13" dur="200" fill="hold">
                                          <p:stCondLst>
                                            <p:cond delay="200"/>
                                          </p:stCondLst>
                                        </p:cTn>
                                        <p:tgtEl>
                                          <p:spTgt spid="309"/>
                                        </p:tgtEl>
                                        <p:attrNameLst>
                                          <p:attrName>r</p:attrName>
                                        </p:attrNameLst>
                                      </p:cBhvr>
                                    </p:animRot>
                                    <p:animRot by="240000">
                                      <p:cBhvr>
                                        <p:cTn id="14" dur="200" fill="hold">
                                          <p:stCondLst>
                                            <p:cond delay="400"/>
                                          </p:stCondLst>
                                        </p:cTn>
                                        <p:tgtEl>
                                          <p:spTgt spid="309"/>
                                        </p:tgtEl>
                                        <p:attrNameLst>
                                          <p:attrName>r</p:attrName>
                                        </p:attrNameLst>
                                      </p:cBhvr>
                                    </p:animRot>
                                    <p:animRot by="-240000">
                                      <p:cBhvr>
                                        <p:cTn id="15" dur="200" fill="hold">
                                          <p:stCondLst>
                                            <p:cond delay="600"/>
                                          </p:stCondLst>
                                        </p:cTn>
                                        <p:tgtEl>
                                          <p:spTgt spid="309"/>
                                        </p:tgtEl>
                                        <p:attrNameLst>
                                          <p:attrName>r</p:attrName>
                                        </p:attrNameLst>
                                      </p:cBhvr>
                                    </p:animRot>
                                    <p:animRot by="120000">
                                      <p:cBhvr>
                                        <p:cTn id="16" dur="200" fill="hold">
                                          <p:stCondLst>
                                            <p:cond delay="800"/>
                                          </p:stCondLst>
                                        </p:cTn>
                                        <p:tgtEl>
                                          <p:spTgt spid="309"/>
                                        </p:tgtEl>
                                        <p:attrNameLst>
                                          <p:attrName>r</p:attrName>
                                        </p:attrNameLst>
                                      </p:cBhvr>
                                    </p:animRot>
                                  </p:childTnLst>
                                </p:cTn>
                              </p:par>
                              <p:par>
                                <p:cTn id="17" presetID="32" presetClass="emph" presetSubtype="0" repeatCount="indefinite" fill="hold" grpId="0" nodeType="withEffect">
                                  <p:stCondLst>
                                    <p:cond delay="0"/>
                                  </p:stCondLst>
                                  <p:childTnLst>
                                    <p:animRot by="120000">
                                      <p:cBhvr>
                                        <p:cTn id="18" dur="100" fill="hold">
                                          <p:stCondLst>
                                            <p:cond delay="0"/>
                                          </p:stCondLst>
                                        </p:cTn>
                                        <p:tgtEl>
                                          <p:spTgt spid="310"/>
                                        </p:tgtEl>
                                        <p:attrNameLst>
                                          <p:attrName>r</p:attrName>
                                        </p:attrNameLst>
                                      </p:cBhvr>
                                    </p:animRot>
                                    <p:animRot by="-240000">
                                      <p:cBhvr>
                                        <p:cTn id="19" dur="200" fill="hold">
                                          <p:stCondLst>
                                            <p:cond delay="200"/>
                                          </p:stCondLst>
                                        </p:cTn>
                                        <p:tgtEl>
                                          <p:spTgt spid="310"/>
                                        </p:tgtEl>
                                        <p:attrNameLst>
                                          <p:attrName>r</p:attrName>
                                        </p:attrNameLst>
                                      </p:cBhvr>
                                    </p:animRot>
                                    <p:animRot by="240000">
                                      <p:cBhvr>
                                        <p:cTn id="20" dur="200" fill="hold">
                                          <p:stCondLst>
                                            <p:cond delay="400"/>
                                          </p:stCondLst>
                                        </p:cTn>
                                        <p:tgtEl>
                                          <p:spTgt spid="310"/>
                                        </p:tgtEl>
                                        <p:attrNameLst>
                                          <p:attrName>r</p:attrName>
                                        </p:attrNameLst>
                                      </p:cBhvr>
                                    </p:animRot>
                                    <p:animRot by="-240000">
                                      <p:cBhvr>
                                        <p:cTn id="21" dur="200" fill="hold">
                                          <p:stCondLst>
                                            <p:cond delay="600"/>
                                          </p:stCondLst>
                                        </p:cTn>
                                        <p:tgtEl>
                                          <p:spTgt spid="310"/>
                                        </p:tgtEl>
                                        <p:attrNameLst>
                                          <p:attrName>r</p:attrName>
                                        </p:attrNameLst>
                                      </p:cBhvr>
                                    </p:animRot>
                                    <p:animRot by="120000">
                                      <p:cBhvr>
                                        <p:cTn id="22" dur="200" fill="hold">
                                          <p:stCondLst>
                                            <p:cond delay="800"/>
                                          </p:stCondLst>
                                        </p:cTn>
                                        <p:tgtEl>
                                          <p:spTgt spid="3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p:bldP spid="310" grpId="0" animBg="1"/>
      <p:bldP spid="3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Deep Learning Research is Thriving</a:t>
            </a:r>
            <a:endParaRPr lang="en-US" dirty="0">
              <a:solidFill>
                <a:schemeClr val="accent5"/>
              </a:solidFill>
            </a:endParaRPr>
          </a:p>
        </p:txBody>
      </p:sp>
      <p:sp>
        <p:nvSpPr>
          <p:cNvPr id="3" name="Text Placeholder 2"/>
          <p:cNvSpPr>
            <a:spLocks noGrp="1"/>
          </p:cNvSpPr>
          <p:nvPr>
            <p:ph type="body" idx="1"/>
          </p:nvPr>
        </p:nvSpPr>
        <p:spPr/>
        <p:txBody>
          <a:bodyPr/>
          <a:lstStyle/>
          <a:p>
            <a:r>
              <a:rPr lang="en-US" dirty="0" smtClean="0">
                <a:solidFill>
                  <a:schemeClr val="tx2"/>
                </a:solidFill>
              </a:rPr>
              <a:t>Academia</a:t>
            </a:r>
            <a:endParaRPr lang="en-US" dirty="0">
              <a:solidFill>
                <a:schemeClr val="tx2"/>
              </a:solidFill>
            </a:endParaRPr>
          </a:p>
        </p:txBody>
      </p:sp>
      <p:pic>
        <p:nvPicPr>
          <p:cNvPr id="11" name="Content Placeholder 10"/>
          <p:cNvPicPr>
            <a:picLocks noGrp="1" noChangeAspect="1"/>
          </p:cNvPicPr>
          <p:nvPr>
            <p:ph sz="half" idx="2"/>
          </p:nvPr>
        </p:nvPicPr>
        <p:blipFill>
          <a:blip r:embed="rId3"/>
          <a:stretch>
            <a:fillRect/>
          </a:stretch>
        </p:blipFill>
        <p:spPr>
          <a:xfrm>
            <a:off x="4689055" y="2921483"/>
            <a:ext cx="2856919" cy="1608037"/>
          </a:xfrm>
          <a:prstGeom prst="rect">
            <a:avLst/>
          </a:prstGeom>
          <a:effectLst>
            <a:outerShdw blurRad="50800" dist="76200" dir="2700000" algn="tl" rotWithShape="0">
              <a:prstClr val="black">
                <a:alpha val="40000"/>
              </a:prstClr>
            </a:outerShdw>
            <a:softEdge rad="12700"/>
          </a:effectLst>
        </p:spPr>
      </p:pic>
      <p:sp>
        <p:nvSpPr>
          <p:cNvPr id="5" name="Text Placeholder 4"/>
          <p:cNvSpPr>
            <a:spLocks noGrp="1"/>
          </p:cNvSpPr>
          <p:nvPr>
            <p:ph type="body" sz="quarter" idx="3"/>
          </p:nvPr>
        </p:nvSpPr>
        <p:spPr/>
        <p:txBody>
          <a:bodyPr/>
          <a:lstStyle/>
          <a:p>
            <a:r>
              <a:rPr lang="en-US" dirty="0" smtClean="0">
                <a:solidFill>
                  <a:schemeClr val="tx2"/>
                </a:solidFill>
              </a:rPr>
              <a:t>Industry</a:t>
            </a:r>
            <a:endParaRPr lang="en-US" dirty="0">
              <a:solidFill>
                <a:schemeClr val="tx2"/>
              </a:solidFill>
            </a:endParaRPr>
          </a:p>
        </p:txBody>
      </p:sp>
      <p:pic>
        <p:nvPicPr>
          <p:cNvPr id="8" name="Content Placeholder 4"/>
          <p:cNvPicPr>
            <a:picLocks noChangeAspect="1"/>
          </p:cNvPicPr>
          <p:nvPr/>
        </p:nvPicPr>
        <p:blipFill rotWithShape="1">
          <a:blip r:embed="rId4"/>
          <a:srcRect l="6239"/>
          <a:stretch/>
        </p:blipFill>
        <p:spPr>
          <a:xfrm>
            <a:off x="629841" y="1894077"/>
            <a:ext cx="3487354" cy="2479601"/>
          </a:xfrm>
          <a:prstGeom prst="rect">
            <a:avLst/>
          </a:prstGeom>
          <a:effectLst>
            <a:outerShdw blurRad="50800" dist="76200" dir="2700000" algn="tl" rotWithShape="0">
              <a:prstClr val="black">
                <a:alpha val="40000"/>
              </a:prstClr>
            </a:outerShdw>
            <a:softEdge rad="12700"/>
          </a:effectLst>
        </p:spPr>
      </p:pic>
      <p:sp>
        <p:nvSpPr>
          <p:cNvPr id="9" name="TextBox 8"/>
          <p:cNvSpPr txBox="1"/>
          <p:nvPr/>
        </p:nvSpPr>
        <p:spPr>
          <a:xfrm>
            <a:off x="516158" y="4529520"/>
            <a:ext cx="3015249" cy="169277"/>
          </a:xfrm>
          <a:prstGeom prst="rect">
            <a:avLst/>
          </a:prstGeom>
          <a:noFill/>
        </p:spPr>
        <p:txBody>
          <a:bodyPr vert="horz" wrap="none" lIns="0" tIns="0" rIns="0" bIns="0" rtlCol="0">
            <a:spAutoFit/>
          </a:bodyPr>
          <a:lstStyle/>
          <a:p>
            <a:r>
              <a:rPr lang="en-US" sz="1100">
                <a:solidFill>
                  <a:srgbClr val="003C71"/>
                </a:solidFill>
              </a:rPr>
              <a:t>http://</a:t>
            </a:r>
            <a:r>
              <a:rPr lang="en-US" sz="1100" dirty="0" err="1">
                <a:solidFill>
                  <a:srgbClr val="003C71"/>
                </a:solidFill>
              </a:rPr>
              <a:t>jponttuset.github.io</a:t>
            </a:r>
            <a:r>
              <a:rPr lang="en-US" sz="1100" dirty="0">
                <a:solidFill>
                  <a:srgbClr val="003C71"/>
                </a:solidFill>
              </a:rPr>
              <a:t>/</a:t>
            </a:r>
            <a:r>
              <a:rPr lang="en-US" sz="1100" dirty="0" err="1">
                <a:solidFill>
                  <a:srgbClr val="003C71"/>
                </a:solidFill>
              </a:rPr>
              <a:t>xkcd</a:t>
            </a:r>
            <a:r>
              <a:rPr lang="en-US" sz="1100" dirty="0">
                <a:solidFill>
                  <a:srgbClr val="003C71"/>
                </a:solidFill>
              </a:rPr>
              <a:t>-deep-learning/</a:t>
            </a:r>
            <a:endParaRPr lang="en-US" sz="1100" dirty="0" smtClean="0">
              <a:solidFill>
                <a:srgbClr val="003C71"/>
              </a:solidFill>
            </a:endParaRPr>
          </a:p>
        </p:txBody>
      </p:sp>
      <p:sp>
        <p:nvSpPr>
          <p:cNvPr id="10" name="TextBox 9"/>
          <p:cNvSpPr txBox="1"/>
          <p:nvPr/>
        </p:nvSpPr>
        <p:spPr>
          <a:xfrm rot="16200000">
            <a:off x="-430892" y="2757512"/>
            <a:ext cx="1624078" cy="646331"/>
          </a:xfrm>
          <a:prstGeom prst="rect">
            <a:avLst/>
          </a:prstGeom>
          <a:noFill/>
        </p:spPr>
        <p:txBody>
          <a:bodyPr wrap="square" rtlCol="0">
            <a:spAutoFit/>
          </a:bodyPr>
          <a:lstStyle/>
          <a:p>
            <a:pPr algn="ctr"/>
            <a:r>
              <a:rPr lang="en-US" dirty="0" smtClean="0"/>
              <a:t># of deep learning papers</a:t>
            </a:r>
            <a:endParaRPr lang="en-US" dirty="0"/>
          </a:p>
        </p:txBody>
      </p:sp>
      <p:sp>
        <p:nvSpPr>
          <p:cNvPr id="14" name="Slide Number Placeholder 111"/>
          <p:cNvSpPr txBox="1">
            <a:spLocks/>
          </p:cNvSpPr>
          <p:nvPr/>
        </p:nvSpPr>
        <p:spPr>
          <a:xfrm>
            <a:off x="6457950" y="4767263"/>
            <a:ext cx="2057400" cy="273844"/>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pPr/>
              <a:t>2</a:t>
            </a:fld>
            <a:endParaRPr lang="en-US" dirty="0"/>
          </a:p>
        </p:txBody>
      </p:sp>
      <p:pic>
        <p:nvPicPr>
          <p:cNvPr id="4" name="Picture 3"/>
          <p:cNvPicPr>
            <a:picLocks noChangeAspect="1"/>
          </p:cNvPicPr>
          <p:nvPr/>
        </p:nvPicPr>
        <p:blipFill>
          <a:blip r:embed="rId5"/>
          <a:stretch>
            <a:fillRect/>
          </a:stretch>
        </p:blipFill>
        <p:spPr>
          <a:xfrm>
            <a:off x="5750718" y="1269277"/>
            <a:ext cx="1414463" cy="1414463"/>
          </a:xfrm>
          <a:prstGeom prst="rect">
            <a:avLst/>
          </a:prstGeom>
          <a:effectLst>
            <a:outerShdw blurRad="50800" dist="76200" dir="2700000" algn="tl" rotWithShape="0">
              <a:prstClr val="black">
                <a:alpha val="40000"/>
              </a:prstClr>
            </a:outerShdw>
            <a:softEdge rad="12700"/>
          </a:effectLst>
        </p:spPr>
      </p:pic>
      <p:pic>
        <p:nvPicPr>
          <p:cNvPr id="6" name="Picture 5"/>
          <p:cNvPicPr>
            <a:picLocks noChangeAspect="1"/>
          </p:cNvPicPr>
          <p:nvPr/>
        </p:nvPicPr>
        <p:blipFill>
          <a:blip r:embed="rId6"/>
          <a:stretch>
            <a:fillRect/>
          </a:stretch>
        </p:blipFill>
        <p:spPr>
          <a:xfrm>
            <a:off x="7355472" y="1894077"/>
            <a:ext cx="1443038" cy="1082279"/>
          </a:xfrm>
          <a:prstGeom prst="rect">
            <a:avLst/>
          </a:prstGeom>
        </p:spPr>
      </p:pic>
      <p:pic>
        <p:nvPicPr>
          <p:cNvPr id="7" name="Picture 6"/>
          <p:cNvPicPr>
            <a:picLocks noChangeAspect="1"/>
          </p:cNvPicPr>
          <p:nvPr/>
        </p:nvPicPr>
        <p:blipFill>
          <a:blip r:embed="rId7"/>
          <a:stretch>
            <a:fillRect/>
          </a:stretch>
        </p:blipFill>
        <p:spPr>
          <a:xfrm>
            <a:off x="7736265" y="2976356"/>
            <a:ext cx="1151049" cy="1151049"/>
          </a:xfrm>
          <a:prstGeom prst="rect">
            <a:avLst/>
          </a:prstGeom>
        </p:spPr>
      </p:pic>
      <p:sp>
        <p:nvSpPr>
          <p:cNvPr id="12" name="TextBox 11"/>
          <p:cNvSpPr txBox="1"/>
          <p:nvPr/>
        </p:nvSpPr>
        <p:spPr>
          <a:xfrm rot="20280519">
            <a:off x="867681" y="1844998"/>
            <a:ext cx="7087646" cy="1323439"/>
          </a:xfrm>
          <a:prstGeom prst="rect">
            <a:avLst/>
          </a:prstGeom>
          <a:solidFill>
            <a:srgbClr val="FFFF00"/>
          </a:solidFill>
          <a:ln>
            <a:noFill/>
          </a:ln>
          <a:effectLst>
            <a:outerShdw blurRad="50800" dist="76200" dir="2700000" algn="tl" rotWithShape="0">
              <a:prstClr val="black">
                <a:alpha val="40000"/>
              </a:prstClr>
            </a:outerShdw>
            <a:softEdge rad="12700"/>
          </a:effectLst>
        </p:spPr>
        <p:txBody>
          <a:bodyPr wrap="none" rtlCol="0">
            <a:spAutoFit/>
          </a:bodyPr>
          <a:lstStyle/>
          <a:p>
            <a:r>
              <a:rPr lang="en-US" sz="8000" dirty="0" smtClean="0">
                <a:solidFill>
                  <a:srgbClr val="FF0000"/>
                </a:solidFill>
              </a:rPr>
              <a:t>Thanks Ben Zorn</a:t>
            </a:r>
            <a:endParaRPr lang="en-US" sz="8000" dirty="0">
              <a:solidFill>
                <a:srgbClr val="FF0000"/>
              </a:solidFill>
            </a:endParaRPr>
          </a:p>
        </p:txBody>
      </p:sp>
    </p:spTree>
    <p:extLst>
      <p:ext uri="{BB962C8B-B14F-4D97-AF65-F5344CB8AC3E}">
        <p14:creationId xmlns:p14="http://schemas.microsoft.com/office/powerpoint/2010/main" val="80610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dissolve">
                                      <p:cBhvr>
                                        <p:cTn id="22" dur="500"/>
                                        <p:tgtEl>
                                          <p:spTgt spid="3">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childTnLst>
                          </p:cTn>
                        </p:par>
                        <p:par>
                          <p:cTn id="32" fill="hold">
                            <p:stCondLst>
                              <p:cond delay="500"/>
                            </p:stCondLst>
                            <p:childTnLst>
                              <p:par>
                                <p:cTn id="33" presetID="2" presetClass="entr" presetSubtype="4"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9" grpId="0"/>
      <p:bldP spid="10" grpId="0"/>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EE2556C5-CE8C-6547-B838-EA80C61A4AF7}" type="slidenum">
              <a:rPr lang="en-US" smtClean="0"/>
              <a:pPr/>
              <a:t>20</a:t>
            </a:fld>
            <a:endParaRPr lang="en-US"/>
          </a:p>
        </p:txBody>
      </p:sp>
      <p:sp>
        <p:nvSpPr>
          <p:cNvPr id="3" name="Title 2"/>
          <p:cNvSpPr>
            <a:spLocks noGrp="1"/>
          </p:cNvSpPr>
          <p:nvPr>
            <p:ph type="title"/>
          </p:nvPr>
        </p:nvSpPr>
        <p:spPr/>
        <p:txBody>
          <a:bodyPr/>
          <a:lstStyle/>
          <a:p>
            <a:r>
              <a:rPr lang="en-US" dirty="0" smtClean="0">
                <a:solidFill>
                  <a:schemeClr val="accent5"/>
                </a:solidFill>
              </a:rPr>
              <a:t>Latte Compiler: Synthesis</a:t>
            </a:r>
            <a:endParaRPr lang="en-US" dirty="0">
              <a:solidFill>
                <a:schemeClr val="accent5"/>
              </a:solidFill>
            </a:endParaRPr>
          </a:p>
        </p:txBody>
      </p:sp>
      <p:sp>
        <p:nvSpPr>
          <p:cNvPr id="4" name="Content Placeholder 3"/>
          <p:cNvSpPr>
            <a:spLocks noGrp="1"/>
          </p:cNvSpPr>
          <p:nvPr>
            <p:ph sz="quarter" idx="13"/>
          </p:nvPr>
        </p:nvSpPr>
        <p:spPr>
          <a:xfrm>
            <a:off x="455613" y="1203325"/>
            <a:ext cx="8229600" cy="3425825"/>
          </a:xfrm>
        </p:spPr>
        <p:txBody>
          <a:bodyPr>
            <a:normAutofit/>
          </a:bodyPr>
          <a:lstStyle/>
          <a:p>
            <a:pPr marL="0" indent="0">
              <a:buNone/>
            </a:pPr>
            <a:r>
              <a:rPr lang="en-US" dirty="0" smtClean="0">
                <a:ea typeface="Neo Sans Intel" charset="0"/>
                <a:cs typeface="Consolas" panose="020B0609020204030204" pitchFamily="49" charset="0"/>
              </a:rPr>
              <a:t>User implicitly describes a </a:t>
            </a:r>
            <a:r>
              <a:rPr lang="en-US" b="1" dirty="0" smtClean="0">
                <a:ea typeface="Neo Sans Intel" charset="0"/>
                <a:cs typeface="Consolas" panose="020B0609020204030204" pitchFamily="49" charset="0"/>
              </a:rPr>
              <a:t>data-flow</a:t>
            </a:r>
            <a:r>
              <a:rPr lang="en-US" dirty="0" smtClean="0">
                <a:ea typeface="Neo Sans Intel" charset="0"/>
                <a:cs typeface="Consolas" panose="020B0609020204030204" pitchFamily="49" charset="0"/>
              </a:rPr>
              <a:t> </a:t>
            </a:r>
            <a:r>
              <a:rPr lang="en-US" b="1" dirty="0" smtClean="0">
                <a:ea typeface="Neo Sans Intel" charset="0"/>
                <a:cs typeface="Consolas" panose="020B0609020204030204" pitchFamily="49" charset="0"/>
              </a:rPr>
              <a:t>graph (DFG)</a:t>
            </a:r>
            <a:endParaRPr lang="en-US" dirty="0" smtClean="0">
              <a:ea typeface="Neo Sans Intel" charset="0"/>
              <a:cs typeface="Consolas" panose="020B0609020204030204" pitchFamily="49" charset="0"/>
            </a:endParaRPr>
          </a:p>
          <a:p>
            <a:pPr marL="511175" lvl="1" indent="-285750"/>
            <a:r>
              <a:rPr lang="en-US" dirty="0" smtClean="0">
                <a:ea typeface="Neo Sans Intel" charset="0"/>
                <a:cs typeface="Consolas" panose="020B0609020204030204" pitchFamily="49" charset="0"/>
              </a:rPr>
              <a:t>Stored implicitly by mapping functions</a:t>
            </a:r>
            <a:endParaRPr lang="en-US" dirty="0">
              <a:ea typeface="Neo Sans Intel" charset="0"/>
              <a:cs typeface="Consolas" panose="020B0609020204030204" pitchFamily="49" charset="0"/>
            </a:endParaRPr>
          </a:p>
          <a:p>
            <a:pPr marL="511175" lvl="1" indent="-285750"/>
            <a:r>
              <a:rPr lang="en-US" dirty="0" smtClean="0">
                <a:ea typeface="Neo Sans Intel" charset="0"/>
                <a:cs typeface="Consolas" panose="020B0609020204030204" pitchFamily="49" charset="0"/>
              </a:rPr>
              <a:t>Ensembles provide a natural partitioning of the DFG</a:t>
            </a:r>
          </a:p>
          <a:p>
            <a:pPr marL="0" indent="0">
              <a:buNone/>
            </a:pPr>
            <a:r>
              <a:rPr lang="en-US" dirty="0" smtClean="0">
                <a:ea typeface="Neo Sans Intel" charset="0"/>
                <a:cs typeface="Consolas" panose="020B0609020204030204" pitchFamily="49" charset="0"/>
              </a:rPr>
              <a:t>Data-flow Synthesis</a:t>
            </a:r>
          </a:p>
          <a:p>
            <a:pPr marL="511175" lvl="1" indent="-285750"/>
            <a:r>
              <a:rPr lang="en-US" dirty="0" smtClean="0">
                <a:ea typeface="Neo Sans Intel" charset="0"/>
                <a:cs typeface="Consolas" panose="020B0609020204030204" pitchFamily="49" charset="0"/>
              </a:rPr>
              <a:t>Copy output values of connected neurons into an </a:t>
            </a:r>
            <a:br>
              <a:rPr lang="en-US" dirty="0" smtClean="0">
                <a:ea typeface="Neo Sans Intel" charset="0"/>
                <a:cs typeface="Consolas" panose="020B0609020204030204" pitchFamily="49" charset="0"/>
              </a:rPr>
            </a:br>
            <a:r>
              <a:rPr lang="en-US" dirty="0" smtClean="0">
                <a:ea typeface="Neo Sans Intel" charset="0"/>
                <a:cs typeface="Consolas" panose="020B0609020204030204" pitchFamily="49" charset="0"/>
              </a:rPr>
              <a:t>input buffer for an ensemble</a:t>
            </a:r>
          </a:p>
          <a:p>
            <a:pPr marL="0" indent="0">
              <a:buNone/>
            </a:pPr>
            <a:r>
              <a:rPr lang="en-US" dirty="0" smtClean="0">
                <a:ea typeface="Neo Sans Intel" charset="0"/>
                <a:cs typeface="Consolas" panose="020B0609020204030204" pitchFamily="49" charset="0"/>
              </a:rPr>
              <a:t>Compute Synthesis</a:t>
            </a:r>
            <a:endParaRPr lang="en-US" dirty="0">
              <a:ea typeface="Neo Sans Intel" charset="0"/>
              <a:cs typeface="Consolas" panose="020B0609020204030204" pitchFamily="49" charset="0"/>
            </a:endParaRPr>
          </a:p>
          <a:p>
            <a:pPr marL="511175" lvl="1" indent="-285750"/>
            <a:r>
              <a:rPr lang="en-US" dirty="0" smtClean="0">
                <a:ea typeface="Neo Sans Intel" charset="0"/>
                <a:cs typeface="Consolas" panose="020B0609020204030204" pitchFamily="49" charset="0"/>
              </a:rPr>
              <a:t>Perform the computation of neurons in an ensemble</a:t>
            </a:r>
          </a:p>
          <a:p>
            <a:pPr marL="0" indent="0">
              <a:buNone/>
            </a:pPr>
            <a:r>
              <a:rPr lang="en-US" dirty="0" smtClean="0"/>
              <a:t>Distributed Memory Communication</a:t>
            </a:r>
            <a:endParaRPr lang="en-US" dirty="0">
              <a:ea typeface="Neo Sans Intel" charset="0"/>
              <a:cs typeface="Consolas" panose="020B0609020204030204" pitchFamily="49" charset="0"/>
            </a:endParaRPr>
          </a:p>
          <a:p>
            <a:pPr marL="511175" lvl="1" indent="-285750"/>
            <a:r>
              <a:rPr lang="en-US" dirty="0">
                <a:ea typeface="Neo Sans Intel" charset="0"/>
                <a:cs typeface="Consolas" panose="020B0609020204030204" pitchFamily="49" charset="0"/>
              </a:rPr>
              <a:t>A</a:t>
            </a:r>
            <a:r>
              <a:rPr lang="en-US" dirty="0" smtClean="0">
                <a:ea typeface="Neo Sans Intel" charset="0"/>
                <a:cs typeface="Consolas" panose="020B0609020204030204" pitchFamily="49" charset="0"/>
              </a:rPr>
              <a:t>synchronously synchronize gradients</a:t>
            </a:r>
            <a:endParaRPr lang="en-US" dirty="0" smtClean="0"/>
          </a:p>
        </p:txBody>
      </p:sp>
      <p:pic>
        <p:nvPicPr>
          <p:cNvPr id="11" name="Picture 10"/>
          <p:cNvPicPr>
            <a:picLocks noChangeAspect="1"/>
          </p:cNvPicPr>
          <p:nvPr/>
        </p:nvPicPr>
        <p:blipFill>
          <a:blip r:embed="rId3"/>
          <a:stretch>
            <a:fillRect/>
          </a:stretch>
        </p:blipFill>
        <p:spPr>
          <a:xfrm>
            <a:off x="6070600" y="1177528"/>
            <a:ext cx="2930537" cy="1851422"/>
          </a:xfrm>
          <a:prstGeom prst="rect">
            <a:avLst/>
          </a:prstGeom>
        </p:spPr>
      </p:pic>
    </p:spTree>
    <p:extLst>
      <p:ext uri="{BB962C8B-B14F-4D97-AF65-F5344CB8AC3E}">
        <p14:creationId xmlns:p14="http://schemas.microsoft.com/office/powerpoint/2010/main" val="174297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dissolve">
                                      <p:cBhvr>
                                        <p:cTn id="21" dur="500"/>
                                        <p:tgtEl>
                                          <p:spTgt spid="4">
                                            <p:txEl>
                                              <p:pRg st="3" end="3"/>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dissolve">
                                      <p:cBhvr>
                                        <p:cTn id="24" dur="500"/>
                                        <p:tgtEl>
                                          <p:spTgt spid="4">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dissolve">
                                      <p:cBhvr>
                                        <p:cTn id="29" dur="500"/>
                                        <p:tgtEl>
                                          <p:spTgt spid="4">
                                            <p:txEl>
                                              <p:pRg st="5" end="5"/>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dissolv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dissolve">
                                      <p:cBhvr>
                                        <p:cTn id="37" dur="500"/>
                                        <p:tgtEl>
                                          <p:spTgt spid="4">
                                            <p:txEl>
                                              <p:pRg st="7" end="7"/>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4">
                                            <p:txEl>
                                              <p:pRg st="8" end="8"/>
                                            </p:txEl>
                                          </p:spTgt>
                                        </p:tgtEl>
                                        <p:attrNameLst>
                                          <p:attrName>style.visibility</p:attrName>
                                        </p:attrNameLst>
                                      </p:cBhvr>
                                      <p:to>
                                        <p:strVal val="visible"/>
                                      </p:to>
                                    </p:set>
                                    <p:animEffect transition="in" filter="dissolve">
                                      <p:cBhvr>
                                        <p:cTn id="40"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21</a:t>
            </a:fld>
            <a:endParaRPr lang="en-US"/>
          </a:p>
        </p:txBody>
      </p:sp>
      <p:sp>
        <p:nvSpPr>
          <p:cNvPr id="3" name="Title 2"/>
          <p:cNvSpPr>
            <a:spLocks noGrp="1"/>
          </p:cNvSpPr>
          <p:nvPr>
            <p:ph type="title"/>
          </p:nvPr>
        </p:nvSpPr>
        <p:spPr/>
        <p:txBody>
          <a:bodyPr/>
          <a:lstStyle/>
          <a:p>
            <a:r>
              <a:rPr lang="en-US" dirty="0" smtClean="0">
                <a:solidFill>
                  <a:schemeClr val="accent5"/>
                </a:solidFill>
              </a:rPr>
              <a:t>Latte Compiler: Optimizations</a:t>
            </a:r>
            <a:endParaRPr lang="en-US" dirty="0">
              <a:solidFill>
                <a:schemeClr val="accent5"/>
              </a:solidFill>
            </a:endParaRPr>
          </a:p>
        </p:txBody>
      </p:sp>
      <p:sp>
        <p:nvSpPr>
          <p:cNvPr id="4" name="Content Placeholder 3"/>
          <p:cNvSpPr>
            <a:spLocks noGrp="1"/>
          </p:cNvSpPr>
          <p:nvPr>
            <p:ph sz="quarter" idx="13"/>
          </p:nvPr>
        </p:nvSpPr>
        <p:spPr>
          <a:xfrm>
            <a:off x="455613" y="1203325"/>
            <a:ext cx="8229600" cy="3425825"/>
          </a:xfrm>
        </p:spPr>
        <p:txBody>
          <a:bodyPr>
            <a:normAutofit/>
          </a:bodyPr>
          <a:lstStyle/>
          <a:p>
            <a:pPr marL="0" indent="0">
              <a:buNone/>
            </a:pPr>
            <a:r>
              <a:rPr lang="en-US" sz="2000" dirty="0" smtClean="0">
                <a:ea typeface="Intel Clear" charset="0"/>
                <a:cs typeface="Intel Clear" charset="0"/>
              </a:rPr>
              <a:t>Cross Layer Fusion (Covered in this talk)</a:t>
            </a:r>
          </a:p>
          <a:p>
            <a:pPr marL="511175" lvl="1" indent="-285750">
              <a:buFont typeface="Arial" charset="0"/>
              <a:buChar char="•"/>
            </a:pPr>
            <a:r>
              <a:rPr lang="en-US" dirty="0" smtClean="0">
                <a:ea typeface="Intel Clear" charset="0"/>
                <a:cs typeface="Intel Clear" charset="0"/>
              </a:rPr>
              <a:t>Use dependence information from data-flow graph to fuse loops across layers</a:t>
            </a:r>
          </a:p>
          <a:p>
            <a:pPr marL="0" indent="0">
              <a:buNone/>
            </a:pPr>
            <a:r>
              <a:rPr lang="en-US" dirty="0" smtClean="0"/>
              <a:t>Shared Variable Optimization (See paper)</a:t>
            </a:r>
          </a:p>
          <a:p>
            <a:pPr marL="511175" lvl="1" indent="-285750">
              <a:buFont typeface="Arial" charset="0"/>
              <a:buChar char="•"/>
            </a:pPr>
            <a:r>
              <a:rPr lang="en-US" dirty="0" smtClean="0">
                <a:ea typeface="Neo Sans Intel" charset="0"/>
                <a:cs typeface="Consolas" panose="020B0609020204030204" pitchFamily="49" charset="0"/>
              </a:rPr>
              <a:t>Compiler analysis discovers values that </a:t>
            </a:r>
            <a:r>
              <a:rPr lang="en-US" dirty="0">
                <a:ea typeface="Neo Sans Intel" charset="0"/>
                <a:cs typeface="Consolas" panose="020B0609020204030204" pitchFamily="49" charset="0"/>
              </a:rPr>
              <a:t>are </a:t>
            </a:r>
            <a:r>
              <a:rPr lang="en-US" dirty="0" smtClean="0">
                <a:ea typeface="Neo Sans Intel" charset="0"/>
                <a:cs typeface="Consolas" panose="020B0609020204030204" pitchFamily="49" charset="0"/>
              </a:rPr>
              <a:t>shared between neurons</a:t>
            </a:r>
            <a:endParaRPr lang="en-US" dirty="0"/>
          </a:p>
          <a:p>
            <a:pPr marL="0" indent="0">
              <a:buNone/>
            </a:pPr>
            <a:r>
              <a:rPr lang="en-US" dirty="0" smtClean="0"/>
              <a:t>Library Kernel Pattern </a:t>
            </a:r>
            <a:r>
              <a:rPr lang="en-US" dirty="0"/>
              <a:t>Matching (See paper)</a:t>
            </a:r>
            <a:endParaRPr lang="en-US" dirty="0" smtClean="0"/>
          </a:p>
          <a:p>
            <a:pPr marL="511175" lvl="1" indent="-285750">
              <a:buFont typeface="Arial" charset="0"/>
              <a:buChar char="•"/>
            </a:pPr>
            <a:r>
              <a:rPr lang="en-US" dirty="0" smtClean="0">
                <a:ea typeface="Neo Sans Intel" charset="0"/>
                <a:cs typeface="Consolas" panose="020B0609020204030204" pitchFamily="49" charset="0"/>
              </a:rPr>
              <a:t>Replace </a:t>
            </a:r>
            <a:r>
              <a:rPr lang="en-US" dirty="0">
                <a:ea typeface="Neo Sans Intel" charset="0"/>
                <a:cs typeface="Consolas" panose="020B0609020204030204" pitchFamily="49" charset="0"/>
              </a:rPr>
              <a:t>matrix-multiplication loop nest patterns with MKL </a:t>
            </a:r>
            <a:r>
              <a:rPr lang="en-US" dirty="0" smtClean="0">
                <a:ea typeface="Neo Sans Intel" charset="0"/>
                <a:cs typeface="Consolas" panose="020B0609020204030204" pitchFamily="49" charset="0"/>
              </a:rPr>
              <a:t>call</a:t>
            </a:r>
            <a:endParaRPr lang="en-US" b="1" dirty="0"/>
          </a:p>
          <a:p>
            <a:pPr marL="0" indent="0">
              <a:buNone/>
            </a:pPr>
            <a:r>
              <a:rPr lang="en-US" dirty="0" smtClean="0"/>
              <a:t>General Loop </a:t>
            </a:r>
            <a:r>
              <a:rPr lang="en-US" dirty="0"/>
              <a:t>Optimizations (See paper)</a:t>
            </a:r>
            <a:endParaRPr lang="en-US" dirty="0" smtClean="0"/>
          </a:p>
          <a:p>
            <a:pPr marL="511175" lvl="1" indent="-285750">
              <a:buFont typeface="Arial" charset="0"/>
              <a:buChar char="•"/>
            </a:pPr>
            <a:r>
              <a:rPr lang="en-US" dirty="0" smtClean="0"/>
              <a:t>Tiling, Fusion</a:t>
            </a:r>
          </a:p>
        </p:txBody>
      </p:sp>
    </p:spTree>
    <p:extLst>
      <p:ext uri="{BB962C8B-B14F-4D97-AF65-F5344CB8AC3E}">
        <p14:creationId xmlns:p14="http://schemas.microsoft.com/office/powerpoint/2010/main" val="18617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dissolve">
                                      <p:cBhvr>
                                        <p:cTn id="15" dur="500"/>
                                        <p:tgtEl>
                                          <p:spTgt spid="4">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dissolve">
                                      <p:cBhvr>
                                        <p:cTn id="18" dur="500"/>
                                        <p:tgtEl>
                                          <p:spTgt spid="4">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dissolve">
                                      <p:cBhvr>
                                        <p:cTn id="21" dur="500"/>
                                        <p:tgtEl>
                                          <p:spTgt spid="4">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dissolve">
                                      <p:cBhvr>
                                        <p:cTn id="24" dur="500"/>
                                        <p:tgtEl>
                                          <p:spTgt spid="4">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dissolve">
                                      <p:cBhvr>
                                        <p:cTn id="27" dur="500"/>
                                        <p:tgtEl>
                                          <p:spTgt spid="4">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dissolve">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sz="quarter" idx="12"/>
          </p:nvPr>
        </p:nvSpPr>
        <p:spPr/>
        <p:txBody>
          <a:bodyPr/>
          <a:lstStyle/>
          <a:p>
            <a:fld id="{EE2556C5-CE8C-6547-B838-EA80C61A4AF7}" type="slidenum">
              <a:rPr lang="en-US" smtClean="0"/>
              <a:pPr/>
              <a:t>22</a:t>
            </a:fld>
            <a:endParaRPr lang="en-US"/>
          </a:p>
        </p:txBody>
      </p:sp>
      <p:sp>
        <p:nvSpPr>
          <p:cNvPr id="3" name="Title 2"/>
          <p:cNvSpPr>
            <a:spLocks noGrp="1"/>
          </p:cNvSpPr>
          <p:nvPr>
            <p:ph type="title"/>
          </p:nvPr>
        </p:nvSpPr>
        <p:spPr/>
        <p:txBody>
          <a:bodyPr/>
          <a:lstStyle/>
          <a:p>
            <a:r>
              <a:rPr lang="en-US" dirty="0" smtClean="0">
                <a:solidFill>
                  <a:schemeClr val="accent5"/>
                </a:solidFill>
              </a:rPr>
              <a:t>Latte Compiler: Cross Layer Fusion Example</a:t>
            </a:r>
            <a:endParaRPr lang="en-US" dirty="0">
              <a:solidFill>
                <a:schemeClr val="accent5"/>
              </a:solidFill>
            </a:endParaRPr>
          </a:p>
        </p:txBody>
      </p:sp>
      <p:sp>
        <p:nvSpPr>
          <p:cNvPr id="5" name="Content Placeholder 4"/>
          <p:cNvSpPr>
            <a:spLocks noGrp="1"/>
          </p:cNvSpPr>
          <p:nvPr>
            <p:ph sz="quarter" idx="13"/>
          </p:nvPr>
        </p:nvSpPr>
        <p:spPr>
          <a:xfrm>
            <a:off x="1093181" y="1047240"/>
            <a:ext cx="5907693" cy="3646859"/>
          </a:xfrm>
          <a:prstGeom prst="roundRect">
            <a:avLst/>
          </a:prstGeom>
          <a:solidFill>
            <a:srgbClr val="FFC000">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marL="0" indent="0">
              <a:buNone/>
            </a:pPr>
            <a:r>
              <a:rPr lang="de-DE" sz="1400" b="1" dirty="0" err="1">
                <a:solidFill>
                  <a:srgbClr val="FF0000"/>
                </a:solidFill>
                <a:latin typeface="Consolas" charset="0"/>
                <a:ea typeface="Consolas" charset="0"/>
                <a:cs typeface="Consolas" charset="0"/>
              </a:rPr>
              <a:t>for</a:t>
            </a:r>
            <a:r>
              <a:rPr lang="de-DE" sz="1400" b="1" dirty="0">
                <a:solidFill>
                  <a:srgbClr val="FF0000"/>
                </a:solidFill>
                <a:latin typeface="Consolas" charset="0"/>
                <a:ea typeface="Consolas" charset="0"/>
                <a:cs typeface="Consolas" charset="0"/>
              </a:rPr>
              <a:t> </a:t>
            </a:r>
            <a:r>
              <a:rPr lang="de-DE" sz="1400" b="1" dirty="0" err="1">
                <a:solidFill>
                  <a:srgbClr val="FF0000"/>
                </a:solidFill>
                <a:latin typeface="Consolas" charset="0"/>
                <a:ea typeface="Consolas" charset="0"/>
                <a:cs typeface="Consolas" charset="0"/>
              </a:rPr>
              <a:t>y_tile</a:t>
            </a:r>
            <a:r>
              <a:rPr lang="de-DE" sz="1400" b="1" dirty="0">
                <a:solidFill>
                  <a:srgbClr val="FF0000"/>
                </a:solidFill>
                <a:latin typeface="Consolas" charset="0"/>
                <a:ea typeface="Consolas" charset="0"/>
                <a:cs typeface="Consolas" charset="0"/>
              </a:rPr>
              <a:t> in </a:t>
            </a:r>
            <a:r>
              <a:rPr lang="de-DE" sz="1400" b="1" dirty="0" smtClean="0">
                <a:solidFill>
                  <a:srgbClr val="FF0000"/>
                </a:solidFill>
                <a:latin typeface="Consolas" charset="0"/>
                <a:ea typeface="Consolas" charset="0"/>
                <a:cs typeface="Consolas" charset="0"/>
              </a:rPr>
              <a:t>1:TILE_SIZE:height</a:t>
            </a:r>
            <a:r>
              <a:rPr lang="de-DE" sz="1400" dirty="0" smtClean="0">
                <a:solidFill>
                  <a:schemeClr val="tx2"/>
                </a:solidFill>
                <a:latin typeface="Consolas" charset="0"/>
                <a:ea typeface="Consolas" charset="0"/>
                <a:cs typeface="Consolas" charset="0"/>
              </a:rPr>
              <a:t/>
            </a:r>
            <a:br>
              <a:rPr lang="de-DE" sz="1400" dirty="0" smtClean="0">
                <a:solidFill>
                  <a:schemeClr val="tx2"/>
                </a:solidFill>
                <a:latin typeface="Consolas" charset="0"/>
                <a:ea typeface="Consolas" charset="0"/>
                <a:cs typeface="Consolas" charset="0"/>
              </a:rPr>
            </a:br>
            <a:r>
              <a:rPr lang="de-DE" sz="1400" dirty="0" smtClean="0">
                <a:solidFill>
                  <a:schemeClr val="tx2"/>
                </a:solidFill>
                <a:latin typeface="Consolas" charset="0"/>
                <a:ea typeface="Consolas" charset="0"/>
                <a:cs typeface="Consolas" charset="0"/>
              </a:rPr>
              <a:t>  </a:t>
            </a:r>
            <a:r>
              <a:rPr lang="de-DE" sz="1400" dirty="0" err="1">
                <a:solidFill>
                  <a:schemeClr val="tx2"/>
                </a:solidFill>
                <a:latin typeface="Consolas" charset="0"/>
                <a:ea typeface="Consolas" charset="0"/>
                <a:cs typeface="Consolas" charset="0"/>
              </a:rPr>
              <a:t>gemm</a:t>
            </a:r>
            <a:r>
              <a:rPr lang="de-DE" sz="1400" dirty="0">
                <a:solidFill>
                  <a:schemeClr val="tx2"/>
                </a:solidFill>
                <a:latin typeface="Consolas" charset="0"/>
                <a:ea typeface="Consolas" charset="0"/>
                <a:cs typeface="Consolas" charset="0"/>
              </a:rPr>
              <a:t>('T', 'N', TILE_SIZE*</a:t>
            </a:r>
            <a:r>
              <a:rPr lang="de-DE" sz="1400" dirty="0" err="1">
                <a:solidFill>
                  <a:schemeClr val="tx2"/>
                </a:solidFill>
                <a:latin typeface="Consolas" charset="0"/>
                <a:ea typeface="Consolas" charset="0"/>
                <a:cs typeface="Consolas" charset="0"/>
              </a:rPr>
              <a:t>width</a:t>
            </a:r>
            <a:r>
              <a:rPr lang="de-DE" sz="1400" dirty="0">
                <a:solidFill>
                  <a:schemeClr val="tx2"/>
                </a:solidFill>
                <a:latin typeface="Consolas" charset="0"/>
                <a:ea typeface="Consolas" charset="0"/>
                <a:cs typeface="Consolas" charset="0"/>
              </a:rPr>
              <a:t>, </a:t>
            </a:r>
            <a:r>
              <a:rPr lang="de-DE" sz="1400" dirty="0" err="1">
                <a:solidFill>
                  <a:schemeClr val="tx2"/>
                </a:solidFill>
                <a:latin typeface="Consolas" charset="0"/>
                <a:ea typeface="Consolas" charset="0"/>
                <a:cs typeface="Consolas" charset="0"/>
              </a:rPr>
              <a:t>n_filters</a:t>
            </a:r>
            <a:r>
              <a:rPr lang="de-DE" sz="1400" dirty="0">
                <a:solidFill>
                  <a:schemeClr val="tx2"/>
                </a:solidFill>
                <a:latin typeface="Consolas" charset="0"/>
                <a:ea typeface="Consolas" charset="0"/>
                <a:cs typeface="Consolas" charset="0"/>
              </a:rPr>
              <a:t>, </a:t>
            </a:r>
            <a:r>
              <a:rPr lang="de-DE" sz="1400" dirty="0" err="1">
                <a:solidFill>
                  <a:schemeClr val="tx2"/>
                </a:solidFill>
                <a:latin typeface="Consolas" charset="0"/>
                <a:ea typeface="Consolas" charset="0"/>
                <a:cs typeface="Consolas" charset="0"/>
              </a:rPr>
              <a:t>n_inputs</a:t>
            </a:r>
            <a:r>
              <a:rPr lang="de-DE" sz="1400" dirty="0">
                <a:solidFill>
                  <a:schemeClr val="tx2"/>
                </a:solidFill>
                <a:latin typeface="Consolas" charset="0"/>
                <a:ea typeface="Consolas" charset="0"/>
                <a:cs typeface="Consolas" charset="0"/>
              </a:rPr>
              <a:t>, </a:t>
            </a:r>
            <a:r>
              <a:rPr lang="de-DE" sz="1400" dirty="0" smtClean="0">
                <a:solidFill>
                  <a:schemeClr val="tx2"/>
                </a:solidFill>
                <a:latin typeface="Consolas" charset="0"/>
                <a:ea typeface="Consolas" charset="0"/>
                <a:cs typeface="Consolas" charset="0"/>
              </a:rPr>
              <a:t/>
            </a:r>
            <a:br>
              <a:rPr lang="de-DE" sz="1400" dirty="0" smtClean="0">
                <a:solidFill>
                  <a:schemeClr val="tx2"/>
                </a:solidFill>
                <a:latin typeface="Consolas" charset="0"/>
                <a:ea typeface="Consolas" charset="0"/>
                <a:cs typeface="Consolas" charset="0"/>
              </a:rPr>
            </a:br>
            <a:r>
              <a:rPr lang="de-DE" sz="1400" dirty="0" smtClean="0">
                <a:solidFill>
                  <a:schemeClr val="tx2"/>
                </a:solidFill>
                <a:latin typeface="Consolas" charset="0"/>
                <a:ea typeface="Consolas" charset="0"/>
                <a:cs typeface="Consolas" charset="0"/>
              </a:rPr>
              <a:t>       conv1input[</a:t>
            </a:r>
            <a:r>
              <a:rPr lang="de-DE" sz="1400" dirty="0" err="1" smtClean="0">
                <a:solidFill>
                  <a:schemeClr val="tx2"/>
                </a:solidFill>
                <a:latin typeface="Consolas" charset="0"/>
                <a:ea typeface="Consolas" charset="0"/>
                <a:cs typeface="Consolas" charset="0"/>
              </a:rPr>
              <a:t>n</a:t>
            </a:r>
            <a:r>
              <a:rPr lang="de-DE" sz="1400" dirty="0">
                <a:solidFill>
                  <a:schemeClr val="tx2"/>
                </a:solidFill>
                <a:latin typeface="Consolas" charset="0"/>
                <a:ea typeface="Consolas" charset="0"/>
                <a:cs typeface="Consolas" charset="0"/>
              </a:rPr>
              <a:t>], conv1weights, conv1[</a:t>
            </a:r>
            <a:r>
              <a:rPr lang="de-DE" sz="1400" dirty="0" err="1">
                <a:solidFill>
                  <a:schemeClr val="tx2"/>
                </a:solidFill>
                <a:latin typeface="Consolas" charset="0"/>
                <a:ea typeface="Consolas" charset="0"/>
                <a:cs typeface="Consolas" charset="0"/>
              </a:rPr>
              <a:t>n</a:t>
            </a:r>
            <a:r>
              <a:rPr lang="de-DE" sz="1400" dirty="0" smtClean="0">
                <a:solidFill>
                  <a:schemeClr val="tx2"/>
                </a:solidFill>
                <a:latin typeface="Consolas" charset="0"/>
                <a:ea typeface="Consolas" charset="0"/>
                <a:cs typeface="Consolas" charset="0"/>
              </a:rPr>
              <a:t>])</a:t>
            </a:r>
            <a:br>
              <a:rPr lang="de-DE" sz="1400" dirty="0" smtClean="0">
                <a:solidFill>
                  <a:schemeClr val="tx2"/>
                </a:solidFill>
                <a:latin typeface="Consolas" charset="0"/>
                <a:ea typeface="Consolas" charset="0"/>
                <a:cs typeface="Consolas" charset="0"/>
              </a:rPr>
            </a:br>
            <a:r>
              <a:rPr lang="de-DE" sz="1400" b="1" dirty="0" err="1" smtClean="0">
                <a:solidFill>
                  <a:srgbClr val="FF0000"/>
                </a:solidFill>
                <a:latin typeface="Consolas" charset="0"/>
                <a:ea typeface="Consolas" charset="0"/>
                <a:cs typeface="Consolas" charset="0"/>
              </a:rPr>
              <a:t>for</a:t>
            </a:r>
            <a:r>
              <a:rPr lang="de-DE" sz="1400" b="1" dirty="0" smtClean="0">
                <a:solidFill>
                  <a:srgbClr val="FF0000"/>
                </a:solidFill>
                <a:latin typeface="Consolas" charset="0"/>
                <a:ea typeface="Consolas" charset="0"/>
                <a:cs typeface="Consolas" charset="0"/>
              </a:rPr>
              <a:t> </a:t>
            </a:r>
            <a:r>
              <a:rPr lang="de-DE" sz="1400" b="1" dirty="0" err="1">
                <a:solidFill>
                  <a:srgbClr val="FF0000"/>
                </a:solidFill>
                <a:latin typeface="Consolas" charset="0"/>
                <a:ea typeface="Consolas" charset="0"/>
                <a:cs typeface="Consolas" charset="0"/>
              </a:rPr>
              <a:t>y_tile</a:t>
            </a:r>
            <a:r>
              <a:rPr lang="de-DE" sz="1400" b="1" dirty="0">
                <a:solidFill>
                  <a:srgbClr val="FF0000"/>
                </a:solidFill>
                <a:latin typeface="Consolas" charset="0"/>
                <a:ea typeface="Consolas" charset="0"/>
                <a:cs typeface="Consolas" charset="0"/>
              </a:rPr>
              <a:t> in </a:t>
            </a:r>
            <a:r>
              <a:rPr lang="de-DE" sz="1400" b="1" dirty="0" smtClean="0">
                <a:solidFill>
                  <a:srgbClr val="FF0000"/>
                </a:solidFill>
                <a:latin typeface="Consolas" charset="0"/>
                <a:ea typeface="Consolas" charset="0"/>
                <a:cs typeface="Consolas" charset="0"/>
              </a:rPr>
              <a:t>1:TILE_SIZE:height</a:t>
            </a:r>
            <a:r>
              <a:rPr lang="de-DE" sz="1400" dirty="0" smtClean="0">
                <a:solidFill>
                  <a:srgbClr val="00FA00"/>
                </a:solidFill>
                <a:latin typeface="Consolas" charset="0"/>
                <a:ea typeface="Consolas" charset="0"/>
                <a:cs typeface="Consolas" charset="0"/>
              </a:rPr>
              <a:t/>
            </a:r>
            <a:br>
              <a:rPr lang="de-DE" sz="1400" dirty="0" smtClean="0">
                <a:solidFill>
                  <a:srgbClr val="00FA00"/>
                </a:solidFill>
                <a:latin typeface="Consolas" charset="0"/>
                <a:ea typeface="Consolas" charset="0"/>
                <a:cs typeface="Consolas" charset="0"/>
              </a:rPr>
            </a:br>
            <a:r>
              <a:rPr lang="de-DE" sz="1400" dirty="0" smtClean="0">
                <a:solidFill>
                  <a:schemeClr val="tx2"/>
                </a:solidFill>
                <a:latin typeface="Consolas" charset="0"/>
                <a:ea typeface="Consolas" charset="0"/>
                <a:cs typeface="Consolas" charset="0"/>
              </a:rPr>
              <a:t>  </a:t>
            </a:r>
            <a:r>
              <a:rPr lang="de-DE" sz="1400" dirty="0" err="1" smtClean="0">
                <a:solidFill>
                  <a:schemeClr val="tx2"/>
                </a:solidFill>
                <a:latin typeface="Consolas" charset="0"/>
                <a:ea typeface="Consolas" charset="0"/>
                <a:cs typeface="Consolas" charset="0"/>
              </a:rPr>
              <a:t>for</a:t>
            </a:r>
            <a:r>
              <a:rPr lang="de-DE" sz="1400" dirty="0" smtClean="0">
                <a:solidFill>
                  <a:schemeClr val="tx2"/>
                </a:solidFill>
                <a:latin typeface="Consolas" charset="0"/>
                <a:ea typeface="Consolas" charset="0"/>
                <a:cs typeface="Consolas" charset="0"/>
              </a:rPr>
              <a:t> </a:t>
            </a:r>
            <a:r>
              <a:rPr lang="de-DE" sz="1400" dirty="0">
                <a:solidFill>
                  <a:schemeClr val="tx2"/>
                </a:solidFill>
                <a:latin typeface="Consolas" charset="0"/>
                <a:ea typeface="Consolas" charset="0"/>
                <a:cs typeface="Consolas" charset="0"/>
              </a:rPr>
              <a:t>c = 1:n_filters</a:t>
            </a:r>
            <a:r>
              <a:rPr lang="de-DE" sz="1400" dirty="0" smtClean="0">
                <a:solidFill>
                  <a:schemeClr val="tx2"/>
                </a:solidFill>
                <a:latin typeface="Consolas" charset="0"/>
                <a:ea typeface="Consolas" charset="0"/>
                <a:cs typeface="Consolas" charset="0"/>
              </a:rPr>
              <a:t>,</a:t>
            </a:r>
            <a:br>
              <a:rPr lang="de-DE" sz="1400" dirty="0" smtClean="0">
                <a:solidFill>
                  <a:schemeClr val="tx2"/>
                </a:solidFill>
                <a:latin typeface="Consolas" charset="0"/>
                <a:ea typeface="Consolas" charset="0"/>
                <a:cs typeface="Consolas" charset="0"/>
              </a:rPr>
            </a:br>
            <a:r>
              <a:rPr lang="de-DE" sz="1400" dirty="0" smtClean="0">
                <a:solidFill>
                  <a:schemeClr val="tx2"/>
                </a:solidFill>
                <a:latin typeface="Consolas" charset="0"/>
                <a:ea typeface="Consolas" charset="0"/>
                <a:cs typeface="Consolas" charset="0"/>
              </a:rPr>
              <a:t>      </a:t>
            </a:r>
            <a:r>
              <a:rPr lang="de-DE" sz="1400" dirty="0" err="1">
                <a:solidFill>
                  <a:schemeClr val="tx2"/>
                </a:solidFill>
                <a:latin typeface="Consolas" charset="0"/>
                <a:ea typeface="Consolas" charset="0"/>
                <a:cs typeface="Consolas" charset="0"/>
              </a:rPr>
              <a:t>y</a:t>
            </a:r>
            <a:r>
              <a:rPr lang="de-DE" sz="1400" dirty="0">
                <a:solidFill>
                  <a:schemeClr val="tx2"/>
                </a:solidFill>
                <a:latin typeface="Consolas" charset="0"/>
                <a:ea typeface="Consolas" charset="0"/>
                <a:cs typeface="Consolas" charset="0"/>
              </a:rPr>
              <a:t> = </a:t>
            </a:r>
            <a:r>
              <a:rPr lang="de-DE" sz="1400" dirty="0" err="1">
                <a:solidFill>
                  <a:schemeClr val="tx2"/>
                </a:solidFill>
                <a:latin typeface="Consolas" charset="0"/>
                <a:ea typeface="Consolas" charset="0"/>
                <a:cs typeface="Consolas" charset="0"/>
              </a:rPr>
              <a:t>y_tile:y_tile+TILE_SIZE</a:t>
            </a:r>
            <a:r>
              <a:rPr lang="de-DE" sz="1400" dirty="0" smtClean="0">
                <a:solidFill>
                  <a:schemeClr val="tx2"/>
                </a:solidFill>
                <a:latin typeface="Consolas" charset="0"/>
                <a:ea typeface="Consolas" charset="0"/>
                <a:cs typeface="Consolas" charset="0"/>
              </a:rPr>
              <a:t>,</a:t>
            </a:r>
            <a:br>
              <a:rPr lang="de-DE" sz="1400" dirty="0" smtClean="0">
                <a:solidFill>
                  <a:schemeClr val="tx2"/>
                </a:solidFill>
                <a:latin typeface="Consolas" charset="0"/>
                <a:ea typeface="Consolas" charset="0"/>
                <a:cs typeface="Consolas" charset="0"/>
              </a:rPr>
            </a:br>
            <a:r>
              <a:rPr lang="de-DE" sz="1400" dirty="0" smtClean="0">
                <a:solidFill>
                  <a:schemeClr val="tx2"/>
                </a:solidFill>
                <a:latin typeface="Consolas" charset="0"/>
                <a:ea typeface="Consolas" charset="0"/>
                <a:cs typeface="Consolas" charset="0"/>
              </a:rPr>
              <a:t>      </a:t>
            </a:r>
            <a:r>
              <a:rPr lang="de-DE" sz="1400" dirty="0">
                <a:solidFill>
                  <a:schemeClr val="tx2"/>
                </a:solidFill>
                <a:latin typeface="Consolas" charset="0"/>
                <a:ea typeface="Consolas" charset="0"/>
                <a:cs typeface="Consolas" charset="0"/>
              </a:rPr>
              <a:t>x = </a:t>
            </a:r>
            <a:r>
              <a:rPr lang="de-DE" sz="1400" dirty="0" smtClean="0">
                <a:solidFill>
                  <a:schemeClr val="tx2"/>
                </a:solidFill>
                <a:latin typeface="Consolas" charset="0"/>
                <a:ea typeface="Consolas" charset="0"/>
                <a:cs typeface="Consolas" charset="0"/>
              </a:rPr>
              <a:t>1:width</a:t>
            </a:r>
            <a:br>
              <a:rPr lang="de-DE" sz="1400" dirty="0" smtClean="0">
                <a:solidFill>
                  <a:schemeClr val="tx2"/>
                </a:solidFill>
                <a:latin typeface="Consolas" charset="0"/>
                <a:ea typeface="Consolas" charset="0"/>
                <a:cs typeface="Consolas" charset="0"/>
              </a:rPr>
            </a:br>
            <a:r>
              <a:rPr lang="de-DE" sz="1400" dirty="0" smtClean="0">
                <a:solidFill>
                  <a:schemeClr val="tx2"/>
                </a:solidFill>
                <a:latin typeface="Consolas" charset="0"/>
                <a:ea typeface="Consolas" charset="0"/>
                <a:cs typeface="Consolas" charset="0"/>
              </a:rPr>
              <a:t>    </a:t>
            </a:r>
            <a:r>
              <a:rPr lang="de-DE" sz="1400" b="1" dirty="0">
                <a:solidFill>
                  <a:srgbClr val="00B0F0"/>
                </a:solidFill>
                <a:latin typeface="Consolas" charset="0"/>
                <a:ea typeface="Consolas" charset="0"/>
                <a:cs typeface="Consolas" charset="0"/>
              </a:rPr>
              <a:t>conv1[x, </a:t>
            </a:r>
            <a:r>
              <a:rPr lang="de-DE" sz="1400" b="1" dirty="0" err="1">
                <a:solidFill>
                  <a:srgbClr val="00B0F0"/>
                </a:solidFill>
                <a:latin typeface="Consolas" charset="0"/>
                <a:ea typeface="Consolas" charset="0"/>
                <a:cs typeface="Consolas" charset="0"/>
              </a:rPr>
              <a:t>y</a:t>
            </a:r>
            <a:r>
              <a:rPr lang="de-DE" sz="1400" b="1" dirty="0">
                <a:solidFill>
                  <a:srgbClr val="00B0F0"/>
                </a:solidFill>
                <a:latin typeface="Consolas" charset="0"/>
                <a:ea typeface="Consolas" charset="0"/>
                <a:cs typeface="Consolas" charset="0"/>
              </a:rPr>
              <a:t>, c] </a:t>
            </a:r>
            <a:r>
              <a:rPr lang="de-DE" sz="1400" dirty="0">
                <a:solidFill>
                  <a:schemeClr val="tx2"/>
                </a:solidFill>
                <a:latin typeface="Consolas" charset="0"/>
                <a:ea typeface="Consolas" charset="0"/>
                <a:cs typeface="Consolas" charset="0"/>
              </a:rPr>
              <a:t>= </a:t>
            </a:r>
            <a:r>
              <a:rPr lang="de-DE" sz="1400" dirty="0" err="1">
                <a:solidFill>
                  <a:schemeClr val="tx2"/>
                </a:solidFill>
                <a:latin typeface="Consolas" charset="0"/>
                <a:ea typeface="Consolas" charset="0"/>
                <a:cs typeface="Consolas" charset="0"/>
              </a:rPr>
              <a:t>max</a:t>
            </a:r>
            <a:r>
              <a:rPr lang="de-DE" sz="1400" dirty="0">
                <a:solidFill>
                  <a:schemeClr val="tx2"/>
                </a:solidFill>
                <a:latin typeface="Consolas" charset="0"/>
                <a:ea typeface="Consolas" charset="0"/>
                <a:cs typeface="Consolas" charset="0"/>
              </a:rPr>
              <a:t>(conv1[x, </a:t>
            </a:r>
            <a:r>
              <a:rPr lang="de-DE" sz="1400" dirty="0" err="1">
                <a:solidFill>
                  <a:schemeClr val="tx2"/>
                </a:solidFill>
                <a:latin typeface="Consolas" charset="0"/>
                <a:ea typeface="Consolas" charset="0"/>
                <a:cs typeface="Consolas" charset="0"/>
              </a:rPr>
              <a:t>y</a:t>
            </a:r>
            <a:r>
              <a:rPr lang="de-DE" sz="1400" dirty="0">
                <a:solidFill>
                  <a:schemeClr val="tx2"/>
                </a:solidFill>
                <a:latin typeface="Consolas" charset="0"/>
                <a:ea typeface="Consolas" charset="0"/>
                <a:cs typeface="Consolas" charset="0"/>
              </a:rPr>
              <a:t>, c], 0.0</a:t>
            </a:r>
            <a:r>
              <a:rPr lang="de-DE" sz="1400" dirty="0" smtClean="0">
                <a:solidFill>
                  <a:schemeClr val="tx2"/>
                </a:solidFill>
                <a:latin typeface="Consolas" charset="0"/>
                <a:ea typeface="Consolas" charset="0"/>
                <a:cs typeface="Consolas" charset="0"/>
              </a:rPr>
              <a:t>)</a:t>
            </a:r>
            <a:br>
              <a:rPr lang="de-DE" sz="1400" dirty="0" smtClean="0">
                <a:solidFill>
                  <a:schemeClr val="tx2"/>
                </a:solidFill>
                <a:latin typeface="Consolas" charset="0"/>
                <a:ea typeface="Consolas" charset="0"/>
                <a:cs typeface="Consolas" charset="0"/>
              </a:rPr>
            </a:br>
            <a:r>
              <a:rPr lang="de-DE" sz="1400" b="1" dirty="0" err="1" smtClean="0">
                <a:solidFill>
                  <a:srgbClr val="FF0000"/>
                </a:solidFill>
                <a:latin typeface="Consolas" charset="0"/>
                <a:ea typeface="Consolas" charset="0"/>
                <a:cs typeface="Consolas" charset="0"/>
              </a:rPr>
              <a:t>for</a:t>
            </a:r>
            <a:r>
              <a:rPr lang="de-DE" sz="1400" b="1" dirty="0" smtClean="0">
                <a:solidFill>
                  <a:srgbClr val="FF0000"/>
                </a:solidFill>
                <a:latin typeface="Consolas" charset="0"/>
                <a:ea typeface="Consolas" charset="0"/>
                <a:cs typeface="Consolas" charset="0"/>
              </a:rPr>
              <a:t> </a:t>
            </a:r>
            <a:r>
              <a:rPr lang="de-DE" sz="1400" b="1" dirty="0" err="1">
                <a:solidFill>
                  <a:srgbClr val="FF0000"/>
                </a:solidFill>
                <a:latin typeface="Consolas" charset="0"/>
                <a:ea typeface="Consolas" charset="0"/>
                <a:cs typeface="Consolas" charset="0"/>
              </a:rPr>
              <a:t>y_tile</a:t>
            </a:r>
            <a:r>
              <a:rPr lang="de-DE" sz="1400" b="1" dirty="0">
                <a:solidFill>
                  <a:srgbClr val="FF0000"/>
                </a:solidFill>
                <a:latin typeface="Consolas" charset="0"/>
                <a:ea typeface="Consolas" charset="0"/>
                <a:cs typeface="Consolas" charset="0"/>
              </a:rPr>
              <a:t> in </a:t>
            </a:r>
            <a:r>
              <a:rPr lang="de-DE" sz="1400" b="1" dirty="0" smtClean="0">
                <a:solidFill>
                  <a:srgbClr val="FF0000"/>
                </a:solidFill>
                <a:latin typeface="Consolas" charset="0"/>
                <a:ea typeface="Consolas" charset="0"/>
                <a:cs typeface="Consolas" charset="0"/>
              </a:rPr>
              <a:t>1:TILE_SIZE:height/2</a:t>
            </a:r>
            <a:r>
              <a:rPr lang="de-DE" sz="1400" dirty="0" smtClean="0">
                <a:solidFill>
                  <a:schemeClr val="tx2"/>
                </a:solidFill>
                <a:latin typeface="Consolas" charset="0"/>
                <a:ea typeface="Consolas" charset="0"/>
                <a:cs typeface="Consolas" charset="0"/>
              </a:rPr>
              <a:t/>
            </a:r>
            <a:br>
              <a:rPr lang="de-DE" sz="1400" dirty="0" smtClean="0">
                <a:solidFill>
                  <a:schemeClr val="tx2"/>
                </a:solidFill>
                <a:latin typeface="Consolas" charset="0"/>
                <a:ea typeface="Consolas" charset="0"/>
                <a:cs typeface="Consolas" charset="0"/>
              </a:rPr>
            </a:br>
            <a:r>
              <a:rPr lang="de-DE" sz="1400" dirty="0" smtClean="0">
                <a:solidFill>
                  <a:schemeClr val="tx2"/>
                </a:solidFill>
                <a:latin typeface="Consolas" charset="0"/>
                <a:ea typeface="Consolas" charset="0"/>
                <a:cs typeface="Consolas" charset="0"/>
              </a:rPr>
              <a:t>  </a:t>
            </a:r>
            <a:r>
              <a:rPr lang="de-DE" sz="1400" dirty="0" err="1">
                <a:solidFill>
                  <a:schemeClr val="tx2"/>
                </a:solidFill>
                <a:latin typeface="Consolas" charset="0"/>
                <a:ea typeface="Consolas" charset="0"/>
                <a:cs typeface="Consolas" charset="0"/>
              </a:rPr>
              <a:t>for</a:t>
            </a:r>
            <a:r>
              <a:rPr lang="de-DE" sz="1400" dirty="0">
                <a:solidFill>
                  <a:schemeClr val="tx2"/>
                </a:solidFill>
                <a:latin typeface="Consolas" charset="0"/>
                <a:ea typeface="Consolas" charset="0"/>
                <a:cs typeface="Consolas" charset="0"/>
              </a:rPr>
              <a:t> c = 1:n_filters</a:t>
            </a:r>
            <a:r>
              <a:rPr lang="de-DE" sz="1400" dirty="0" smtClean="0">
                <a:solidFill>
                  <a:schemeClr val="tx2"/>
                </a:solidFill>
                <a:latin typeface="Consolas" charset="0"/>
                <a:ea typeface="Consolas" charset="0"/>
                <a:cs typeface="Consolas" charset="0"/>
              </a:rPr>
              <a:t>,</a:t>
            </a:r>
            <a:br>
              <a:rPr lang="de-DE" sz="1400" dirty="0" smtClean="0">
                <a:solidFill>
                  <a:schemeClr val="tx2"/>
                </a:solidFill>
                <a:latin typeface="Consolas" charset="0"/>
                <a:ea typeface="Consolas" charset="0"/>
                <a:cs typeface="Consolas" charset="0"/>
              </a:rPr>
            </a:br>
            <a:r>
              <a:rPr lang="de-DE" sz="1400" dirty="0" smtClean="0">
                <a:solidFill>
                  <a:schemeClr val="tx2"/>
                </a:solidFill>
                <a:latin typeface="Consolas" charset="0"/>
                <a:ea typeface="Consolas" charset="0"/>
                <a:cs typeface="Consolas" charset="0"/>
              </a:rPr>
              <a:t>      </a:t>
            </a:r>
            <a:r>
              <a:rPr lang="de-DE" sz="1400" dirty="0" err="1">
                <a:solidFill>
                  <a:schemeClr val="tx2"/>
                </a:solidFill>
                <a:latin typeface="Consolas" charset="0"/>
                <a:ea typeface="Consolas" charset="0"/>
                <a:cs typeface="Consolas" charset="0"/>
              </a:rPr>
              <a:t>y</a:t>
            </a:r>
            <a:r>
              <a:rPr lang="de-DE" sz="1400" dirty="0">
                <a:solidFill>
                  <a:schemeClr val="tx2"/>
                </a:solidFill>
                <a:latin typeface="Consolas" charset="0"/>
                <a:ea typeface="Consolas" charset="0"/>
                <a:cs typeface="Consolas" charset="0"/>
              </a:rPr>
              <a:t> = </a:t>
            </a:r>
            <a:r>
              <a:rPr lang="de-DE" sz="1400" dirty="0" err="1">
                <a:solidFill>
                  <a:schemeClr val="tx2"/>
                </a:solidFill>
                <a:latin typeface="Consolas" charset="0"/>
                <a:ea typeface="Consolas" charset="0"/>
                <a:cs typeface="Consolas" charset="0"/>
              </a:rPr>
              <a:t>y</a:t>
            </a:r>
            <a:r>
              <a:rPr lang="de-DE" sz="1400" dirty="0">
                <a:solidFill>
                  <a:schemeClr val="tx2"/>
                </a:solidFill>
                <a:latin typeface="Consolas" charset="0"/>
                <a:ea typeface="Consolas" charset="0"/>
                <a:cs typeface="Consolas" charset="0"/>
              </a:rPr>
              <a:t> = </a:t>
            </a:r>
            <a:r>
              <a:rPr lang="de-DE" sz="1400" dirty="0" err="1">
                <a:solidFill>
                  <a:schemeClr val="tx2"/>
                </a:solidFill>
                <a:latin typeface="Consolas" charset="0"/>
                <a:ea typeface="Consolas" charset="0"/>
                <a:cs typeface="Consolas" charset="0"/>
              </a:rPr>
              <a:t>y_tile:y_tile+TILE_SIZE</a:t>
            </a:r>
            <a:r>
              <a:rPr lang="de-DE" sz="1400" dirty="0" smtClean="0">
                <a:solidFill>
                  <a:schemeClr val="tx2"/>
                </a:solidFill>
                <a:latin typeface="Consolas" charset="0"/>
                <a:ea typeface="Consolas" charset="0"/>
                <a:cs typeface="Consolas" charset="0"/>
              </a:rPr>
              <a:t>,</a:t>
            </a:r>
            <a:br>
              <a:rPr lang="de-DE" sz="1400" dirty="0" smtClean="0">
                <a:solidFill>
                  <a:schemeClr val="tx2"/>
                </a:solidFill>
                <a:latin typeface="Consolas" charset="0"/>
                <a:ea typeface="Consolas" charset="0"/>
                <a:cs typeface="Consolas" charset="0"/>
              </a:rPr>
            </a:br>
            <a:r>
              <a:rPr lang="de-DE" sz="1400" dirty="0" smtClean="0">
                <a:solidFill>
                  <a:schemeClr val="tx2"/>
                </a:solidFill>
                <a:latin typeface="Consolas" charset="0"/>
                <a:ea typeface="Consolas" charset="0"/>
                <a:cs typeface="Consolas" charset="0"/>
              </a:rPr>
              <a:t>      </a:t>
            </a:r>
            <a:r>
              <a:rPr lang="de-DE" sz="1400" dirty="0">
                <a:solidFill>
                  <a:schemeClr val="tx2"/>
                </a:solidFill>
                <a:latin typeface="Consolas" charset="0"/>
                <a:ea typeface="Consolas" charset="0"/>
                <a:cs typeface="Consolas" charset="0"/>
              </a:rPr>
              <a:t>x = </a:t>
            </a:r>
            <a:r>
              <a:rPr lang="de-DE" sz="1400" dirty="0" smtClean="0">
                <a:solidFill>
                  <a:schemeClr val="tx2"/>
                </a:solidFill>
                <a:latin typeface="Consolas" charset="0"/>
                <a:ea typeface="Consolas" charset="0"/>
                <a:cs typeface="Consolas" charset="0"/>
              </a:rPr>
              <a:t>1:width</a:t>
            </a:r>
            <a:br>
              <a:rPr lang="de-DE" sz="1400" dirty="0" smtClean="0">
                <a:solidFill>
                  <a:schemeClr val="tx2"/>
                </a:solidFill>
                <a:latin typeface="Consolas" charset="0"/>
                <a:ea typeface="Consolas" charset="0"/>
                <a:cs typeface="Consolas" charset="0"/>
              </a:rPr>
            </a:br>
            <a:r>
              <a:rPr lang="de-DE" sz="1400" dirty="0" smtClean="0">
                <a:solidFill>
                  <a:schemeClr val="tx2"/>
                </a:solidFill>
                <a:latin typeface="Consolas" charset="0"/>
                <a:ea typeface="Consolas" charset="0"/>
                <a:cs typeface="Consolas" charset="0"/>
              </a:rPr>
              <a:t>    </a:t>
            </a:r>
            <a:r>
              <a:rPr lang="de-DE" sz="1400" dirty="0" err="1">
                <a:solidFill>
                  <a:schemeClr val="tx2"/>
                </a:solidFill>
                <a:latin typeface="Consolas" charset="0"/>
                <a:ea typeface="Consolas" charset="0"/>
                <a:cs typeface="Consolas" charset="0"/>
              </a:rPr>
              <a:t>for</a:t>
            </a:r>
            <a:r>
              <a:rPr lang="de-DE" sz="1400" dirty="0">
                <a:solidFill>
                  <a:schemeClr val="tx2"/>
                </a:solidFill>
                <a:latin typeface="Consolas" charset="0"/>
                <a:ea typeface="Consolas" charset="0"/>
                <a:cs typeface="Consolas" charset="0"/>
              </a:rPr>
              <a:t> p = 1:2, </a:t>
            </a:r>
            <a:r>
              <a:rPr lang="de-DE" sz="1400" dirty="0" err="1">
                <a:solidFill>
                  <a:schemeClr val="tx2"/>
                </a:solidFill>
                <a:latin typeface="Consolas" charset="0"/>
                <a:ea typeface="Consolas" charset="0"/>
                <a:cs typeface="Consolas" charset="0"/>
              </a:rPr>
              <a:t>q</a:t>
            </a:r>
            <a:r>
              <a:rPr lang="de-DE" sz="1400" dirty="0">
                <a:solidFill>
                  <a:schemeClr val="tx2"/>
                </a:solidFill>
                <a:latin typeface="Consolas" charset="0"/>
                <a:ea typeface="Consolas" charset="0"/>
                <a:cs typeface="Consolas" charset="0"/>
              </a:rPr>
              <a:t> = </a:t>
            </a:r>
            <a:r>
              <a:rPr lang="de-DE" sz="1400" dirty="0" smtClean="0">
                <a:solidFill>
                  <a:schemeClr val="tx2"/>
                </a:solidFill>
                <a:latin typeface="Consolas" charset="0"/>
                <a:ea typeface="Consolas" charset="0"/>
                <a:cs typeface="Consolas" charset="0"/>
              </a:rPr>
              <a:t>1:2</a:t>
            </a:r>
            <a:br>
              <a:rPr lang="de-DE" sz="1400" dirty="0" smtClean="0">
                <a:solidFill>
                  <a:schemeClr val="tx2"/>
                </a:solidFill>
                <a:latin typeface="Consolas" charset="0"/>
                <a:ea typeface="Consolas" charset="0"/>
                <a:cs typeface="Consolas" charset="0"/>
              </a:rPr>
            </a:br>
            <a:r>
              <a:rPr lang="de-DE" sz="1400" dirty="0" smtClean="0">
                <a:solidFill>
                  <a:schemeClr val="tx2"/>
                </a:solidFill>
                <a:latin typeface="Consolas" charset="0"/>
                <a:ea typeface="Consolas" charset="0"/>
                <a:cs typeface="Consolas" charset="0"/>
              </a:rPr>
              <a:t>      </a:t>
            </a:r>
            <a:r>
              <a:rPr lang="de-DE" sz="1400" dirty="0" err="1">
                <a:solidFill>
                  <a:schemeClr val="tx2"/>
                </a:solidFill>
                <a:latin typeface="Consolas" charset="0"/>
                <a:ea typeface="Consolas" charset="0"/>
                <a:cs typeface="Consolas" charset="0"/>
              </a:rPr>
              <a:t>poolinput</a:t>
            </a:r>
            <a:r>
              <a:rPr lang="de-DE" sz="1400" dirty="0">
                <a:solidFill>
                  <a:schemeClr val="tx2"/>
                </a:solidFill>
                <a:latin typeface="Consolas" charset="0"/>
                <a:ea typeface="Consolas" charset="0"/>
                <a:cs typeface="Consolas" charset="0"/>
              </a:rPr>
              <a:t>[p*2+q, x, </a:t>
            </a:r>
            <a:r>
              <a:rPr lang="de-DE" sz="1400" dirty="0" err="1">
                <a:solidFill>
                  <a:schemeClr val="tx2"/>
                </a:solidFill>
                <a:latin typeface="Consolas" charset="0"/>
                <a:ea typeface="Consolas" charset="0"/>
                <a:cs typeface="Consolas" charset="0"/>
              </a:rPr>
              <a:t>y</a:t>
            </a:r>
            <a:r>
              <a:rPr lang="de-DE" sz="1400" dirty="0">
                <a:solidFill>
                  <a:schemeClr val="tx2"/>
                </a:solidFill>
                <a:latin typeface="Consolas" charset="0"/>
                <a:ea typeface="Consolas" charset="0"/>
                <a:cs typeface="Consolas" charset="0"/>
              </a:rPr>
              <a:t>, c] = </a:t>
            </a:r>
            <a:r>
              <a:rPr lang="de-DE" sz="1400" b="1" dirty="0">
                <a:solidFill>
                  <a:srgbClr val="00B0F0"/>
                </a:solidFill>
                <a:latin typeface="Consolas" charset="0"/>
                <a:ea typeface="Consolas" charset="0"/>
                <a:cs typeface="Consolas" charset="0"/>
              </a:rPr>
              <a:t>conv1[</a:t>
            </a:r>
            <a:r>
              <a:rPr lang="de-DE" sz="1400" b="1" dirty="0" err="1">
                <a:solidFill>
                  <a:srgbClr val="00B0F0"/>
                </a:solidFill>
                <a:latin typeface="Consolas" charset="0"/>
                <a:ea typeface="Consolas" charset="0"/>
                <a:cs typeface="Consolas" charset="0"/>
              </a:rPr>
              <a:t>x+q</a:t>
            </a:r>
            <a:r>
              <a:rPr lang="de-DE" sz="1400" b="1" dirty="0">
                <a:solidFill>
                  <a:srgbClr val="00B0F0"/>
                </a:solidFill>
                <a:latin typeface="Consolas" charset="0"/>
                <a:ea typeface="Consolas" charset="0"/>
                <a:cs typeface="Consolas" charset="0"/>
              </a:rPr>
              <a:t>, </a:t>
            </a:r>
            <a:r>
              <a:rPr lang="de-DE" sz="1400" b="1" dirty="0" err="1">
                <a:solidFill>
                  <a:srgbClr val="00B0F0"/>
                </a:solidFill>
                <a:latin typeface="Consolas" charset="0"/>
                <a:ea typeface="Consolas" charset="0"/>
                <a:cs typeface="Consolas" charset="0"/>
              </a:rPr>
              <a:t>y+p</a:t>
            </a:r>
            <a:r>
              <a:rPr lang="de-DE" sz="1400" b="1" dirty="0">
                <a:solidFill>
                  <a:srgbClr val="00B0F0"/>
                </a:solidFill>
                <a:latin typeface="Consolas" charset="0"/>
                <a:ea typeface="Consolas" charset="0"/>
                <a:cs typeface="Consolas" charset="0"/>
              </a:rPr>
              <a:t>, c</a:t>
            </a:r>
            <a:r>
              <a:rPr lang="de-DE" sz="1400" b="1" dirty="0" smtClean="0">
                <a:solidFill>
                  <a:srgbClr val="00B0F0"/>
                </a:solidFill>
                <a:latin typeface="Consolas" charset="0"/>
                <a:ea typeface="Consolas" charset="0"/>
                <a:cs typeface="Consolas" charset="0"/>
              </a:rPr>
              <a:t>]</a:t>
            </a:r>
            <a:br>
              <a:rPr lang="de-DE" sz="1400" b="1" dirty="0" smtClean="0">
                <a:solidFill>
                  <a:srgbClr val="00B0F0"/>
                </a:solidFill>
                <a:latin typeface="Consolas" charset="0"/>
                <a:ea typeface="Consolas" charset="0"/>
                <a:cs typeface="Consolas" charset="0"/>
              </a:rPr>
            </a:br>
            <a:r>
              <a:rPr lang="de-DE" sz="1400" dirty="0" smtClean="0">
                <a:solidFill>
                  <a:schemeClr val="tx2"/>
                </a:solidFill>
                <a:latin typeface="Consolas" charset="0"/>
                <a:ea typeface="Consolas" charset="0"/>
                <a:cs typeface="Consolas" charset="0"/>
              </a:rPr>
              <a:t>    </a:t>
            </a:r>
            <a:r>
              <a:rPr lang="de-DE" sz="1400" dirty="0" err="1">
                <a:solidFill>
                  <a:schemeClr val="tx2"/>
                </a:solidFill>
                <a:latin typeface="Consolas" charset="0"/>
                <a:ea typeface="Consolas" charset="0"/>
                <a:cs typeface="Consolas" charset="0"/>
              </a:rPr>
              <a:t>maxval</a:t>
            </a:r>
            <a:r>
              <a:rPr lang="de-DE" sz="1400" dirty="0">
                <a:solidFill>
                  <a:schemeClr val="tx2"/>
                </a:solidFill>
                <a:latin typeface="Consolas" charset="0"/>
                <a:ea typeface="Consolas" charset="0"/>
                <a:cs typeface="Consolas" charset="0"/>
              </a:rPr>
              <a:t> = -</a:t>
            </a:r>
            <a:r>
              <a:rPr lang="de-DE" sz="1400" dirty="0" err="1" smtClean="0">
                <a:solidFill>
                  <a:schemeClr val="tx2"/>
                </a:solidFill>
                <a:latin typeface="Consolas" charset="0"/>
                <a:ea typeface="Consolas" charset="0"/>
                <a:cs typeface="Consolas" charset="0"/>
              </a:rPr>
              <a:t>Inf</a:t>
            </a:r>
            <a:r>
              <a:rPr lang="de-DE" sz="1400" dirty="0" smtClean="0">
                <a:solidFill>
                  <a:schemeClr val="tx2"/>
                </a:solidFill>
                <a:latin typeface="Consolas" charset="0"/>
                <a:ea typeface="Consolas" charset="0"/>
                <a:cs typeface="Consolas" charset="0"/>
              </a:rPr>
              <a:t/>
            </a:r>
            <a:br>
              <a:rPr lang="de-DE" sz="1400" dirty="0" smtClean="0">
                <a:solidFill>
                  <a:schemeClr val="tx2"/>
                </a:solidFill>
                <a:latin typeface="Consolas" charset="0"/>
                <a:ea typeface="Consolas" charset="0"/>
                <a:cs typeface="Consolas" charset="0"/>
              </a:rPr>
            </a:br>
            <a:r>
              <a:rPr lang="de-DE" sz="1400" dirty="0" smtClean="0">
                <a:solidFill>
                  <a:schemeClr val="tx2"/>
                </a:solidFill>
                <a:latin typeface="Consolas" charset="0"/>
                <a:ea typeface="Consolas" charset="0"/>
                <a:cs typeface="Consolas" charset="0"/>
              </a:rPr>
              <a:t>    </a:t>
            </a:r>
            <a:r>
              <a:rPr lang="de-DE" sz="1400" dirty="0" err="1">
                <a:solidFill>
                  <a:schemeClr val="tx2"/>
                </a:solidFill>
                <a:latin typeface="Consolas" charset="0"/>
                <a:ea typeface="Consolas" charset="0"/>
                <a:cs typeface="Consolas" charset="0"/>
              </a:rPr>
              <a:t>for</a:t>
            </a:r>
            <a:r>
              <a:rPr lang="de-DE" sz="1400" dirty="0">
                <a:solidFill>
                  <a:schemeClr val="tx2"/>
                </a:solidFill>
                <a:latin typeface="Consolas" charset="0"/>
                <a:ea typeface="Consolas" charset="0"/>
                <a:cs typeface="Consolas" charset="0"/>
              </a:rPr>
              <a:t> i = </a:t>
            </a:r>
            <a:r>
              <a:rPr lang="de-DE" sz="1400" dirty="0" smtClean="0">
                <a:solidFill>
                  <a:schemeClr val="tx2"/>
                </a:solidFill>
                <a:latin typeface="Consolas" charset="0"/>
                <a:ea typeface="Consolas" charset="0"/>
                <a:cs typeface="Consolas" charset="0"/>
              </a:rPr>
              <a:t>1:pool_size</a:t>
            </a:r>
            <a:br>
              <a:rPr lang="de-DE" sz="1400" dirty="0" smtClean="0">
                <a:solidFill>
                  <a:schemeClr val="tx2"/>
                </a:solidFill>
                <a:latin typeface="Consolas" charset="0"/>
                <a:ea typeface="Consolas" charset="0"/>
                <a:cs typeface="Consolas" charset="0"/>
              </a:rPr>
            </a:br>
            <a:r>
              <a:rPr lang="de-DE" sz="1400" dirty="0" smtClean="0">
                <a:solidFill>
                  <a:schemeClr val="tx2"/>
                </a:solidFill>
                <a:latin typeface="Consolas" charset="0"/>
                <a:ea typeface="Consolas" charset="0"/>
                <a:cs typeface="Consolas" charset="0"/>
              </a:rPr>
              <a:t>      </a:t>
            </a:r>
            <a:r>
              <a:rPr lang="de-DE" sz="1400" dirty="0" err="1" smtClean="0">
                <a:solidFill>
                  <a:schemeClr val="tx2"/>
                </a:solidFill>
                <a:latin typeface="Consolas" charset="0"/>
                <a:ea typeface="Consolas" charset="0"/>
                <a:cs typeface="Consolas" charset="0"/>
              </a:rPr>
              <a:t>maxval</a:t>
            </a:r>
            <a:r>
              <a:rPr lang="de-DE" sz="1400" dirty="0" smtClean="0">
                <a:solidFill>
                  <a:schemeClr val="tx2"/>
                </a:solidFill>
                <a:latin typeface="Consolas" charset="0"/>
                <a:ea typeface="Consolas" charset="0"/>
                <a:cs typeface="Consolas" charset="0"/>
              </a:rPr>
              <a:t> </a:t>
            </a:r>
            <a:r>
              <a:rPr lang="de-DE" sz="1400" dirty="0">
                <a:solidFill>
                  <a:schemeClr val="tx2"/>
                </a:solidFill>
                <a:latin typeface="Consolas" charset="0"/>
                <a:ea typeface="Consolas" charset="0"/>
                <a:cs typeface="Consolas" charset="0"/>
              </a:rPr>
              <a:t>= </a:t>
            </a:r>
            <a:r>
              <a:rPr lang="de-DE" sz="1400" dirty="0" err="1">
                <a:solidFill>
                  <a:schemeClr val="tx2"/>
                </a:solidFill>
                <a:latin typeface="Consolas" charset="0"/>
                <a:ea typeface="Consolas" charset="0"/>
                <a:cs typeface="Consolas" charset="0"/>
              </a:rPr>
              <a:t>max</a:t>
            </a:r>
            <a:r>
              <a:rPr lang="de-DE" sz="1400" dirty="0">
                <a:solidFill>
                  <a:schemeClr val="tx2"/>
                </a:solidFill>
                <a:latin typeface="Consolas" charset="0"/>
                <a:ea typeface="Consolas" charset="0"/>
                <a:cs typeface="Consolas" charset="0"/>
              </a:rPr>
              <a:t>(</a:t>
            </a:r>
            <a:r>
              <a:rPr lang="de-DE" sz="1400" dirty="0" err="1">
                <a:solidFill>
                  <a:schemeClr val="tx2"/>
                </a:solidFill>
                <a:latin typeface="Consolas" charset="0"/>
                <a:ea typeface="Consolas" charset="0"/>
                <a:cs typeface="Consolas" charset="0"/>
              </a:rPr>
              <a:t>poolinput</a:t>
            </a:r>
            <a:r>
              <a:rPr lang="de-DE" sz="1400" dirty="0">
                <a:solidFill>
                  <a:schemeClr val="tx2"/>
                </a:solidFill>
                <a:latin typeface="Consolas" charset="0"/>
                <a:ea typeface="Consolas" charset="0"/>
                <a:cs typeface="Consolas" charset="0"/>
              </a:rPr>
              <a:t>[i, x, </a:t>
            </a:r>
            <a:r>
              <a:rPr lang="de-DE" sz="1400" dirty="0" err="1">
                <a:solidFill>
                  <a:schemeClr val="tx2"/>
                </a:solidFill>
                <a:latin typeface="Consolas" charset="0"/>
                <a:ea typeface="Consolas" charset="0"/>
                <a:cs typeface="Consolas" charset="0"/>
              </a:rPr>
              <a:t>y</a:t>
            </a:r>
            <a:r>
              <a:rPr lang="de-DE" sz="1400" dirty="0">
                <a:solidFill>
                  <a:schemeClr val="tx2"/>
                </a:solidFill>
                <a:latin typeface="Consolas" charset="0"/>
                <a:ea typeface="Consolas" charset="0"/>
                <a:cs typeface="Consolas" charset="0"/>
              </a:rPr>
              <a:t>, c], </a:t>
            </a:r>
            <a:r>
              <a:rPr lang="de-DE" sz="1400" dirty="0" err="1">
                <a:solidFill>
                  <a:schemeClr val="tx2"/>
                </a:solidFill>
                <a:latin typeface="Consolas" charset="0"/>
                <a:ea typeface="Consolas" charset="0"/>
                <a:cs typeface="Consolas" charset="0"/>
              </a:rPr>
              <a:t>maxval</a:t>
            </a:r>
            <a:r>
              <a:rPr lang="de-DE" sz="1400" dirty="0" smtClean="0">
                <a:solidFill>
                  <a:schemeClr val="tx2"/>
                </a:solidFill>
                <a:latin typeface="Consolas" charset="0"/>
                <a:ea typeface="Consolas" charset="0"/>
                <a:cs typeface="Consolas" charset="0"/>
              </a:rPr>
              <a:t>)</a:t>
            </a:r>
            <a:br>
              <a:rPr lang="de-DE" sz="1400" dirty="0" smtClean="0">
                <a:solidFill>
                  <a:schemeClr val="tx2"/>
                </a:solidFill>
                <a:latin typeface="Consolas" charset="0"/>
                <a:ea typeface="Consolas" charset="0"/>
                <a:cs typeface="Consolas" charset="0"/>
              </a:rPr>
            </a:br>
            <a:r>
              <a:rPr lang="de-DE" sz="1400" dirty="0" smtClean="0">
                <a:solidFill>
                  <a:schemeClr val="tx2"/>
                </a:solidFill>
                <a:latin typeface="Consolas" charset="0"/>
                <a:ea typeface="Consolas" charset="0"/>
                <a:cs typeface="Consolas" charset="0"/>
              </a:rPr>
              <a:t>    </a:t>
            </a:r>
            <a:r>
              <a:rPr lang="de-DE" sz="1400" dirty="0">
                <a:solidFill>
                  <a:schemeClr val="tx2"/>
                </a:solidFill>
                <a:latin typeface="Consolas" charset="0"/>
                <a:ea typeface="Consolas" charset="0"/>
                <a:cs typeface="Consolas" charset="0"/>
              </a:rPr>
              <a:t>pool1[x, </a:t>
            </a:r>
            <a:r>
              <a:rPr lang="de-DE" sz="1400" dirty="0" err="1">
                <a:solidFill>
                  <a:schemeClr val="tx2"/>
                </a:solidFill>
                <a:latin typeface="Consolas" charset="0"/>
                <a:ea typeface="Consolas" charset="0"/>
                <a:cs typeface="Consolas" charset="0"/>
              </a:rPr>
              <a:t>y</a:t>
            </a:r>
            <a:r>
              <a:rPr lang="de-DE" sz="1400" dirty="0">
                <a:solidFill>
                  <a:schemeClr val="tx2"/>
                </a:solidFill>
                <a:latin typeface="Consolas" charset="0"/>
                <a:ea typeface="Consolas" charset="0"/>
                <a:cs typeface="Consolas" charset="0"/>
              </a:rPr>
              <a:t>, c] = </a:t>
            </a:r>
            <a:r>
              <a:rPr lang="de-DE" sz="1400" dirty="0" err="1">
                <a:solidFill>
                  <a:schemeClr val="tx2"/>
                </a:solidFill>
                <a:latin typeface="Consolas" charset="0"/>
                <a:ea typeface="Consolas" charset="0"/>
                <a:cs typeface="Consolas" charset="0"/>
              </a:rPr>
              <a:t>maxval</a:t>
            </a:r>
            <a:endParaRPr lang="en-US" sz="1400" dirty="0">
              <a:solidFill>
                <a:schemeClr val="tx2"/>
              </a:solidFill>
              <a:latin typeface="Consolas" charset="0"/>
              <a:ea typeface="Consolas" charset="0"/>
              <a:cs typeface="Consolas" charset="0"/>
            </a:endParaRPr>
          </a:p>
        </p:txBody>
      </p:sp>
      <p:sp>
        <p:nvSpPr>
          <p:cNvPr id="6" name="TextBox 5"/>
          <p:cNvSpPr txBox="1"/>
          <p:nvPr/>
        </p:nvSpPr>
        <p:spPr>
          <a:xfrm>
            <a:off x="6444578" y="1958288"/>
            <a:ext cx="2699422" cy="307777"/>
          </a:xfrm>
          <a:prstGeom prst="rect">
            <a:avLst/>
          </a:prstGeom>
          <a:noFill/>
        </p:spPr>
        <p:txBody>
          <a:bodyPr vert="horz" wrap="square" lIns="0" tIns="0" rIns="0" bIns="0" rtlCol="0">
            <a:spAutoFit/>
          </a:bodyPr>
          <a:lstStyle/>
          <a:p>
            <a:r>
              <a:rPr lang="en-US" sz="2000" dirty="0" smtClean="0">
                <a:solidFill>
                  <a:srgbClr val="003C71"/>
                </a:solidFill>
              </a:rPr>
              <a:t>Different Loop Lengths</a:t>
            </a:r>
          </a:p>
        </p:txBody>
      </p:sp>
      <p:sp>
        <p:nvSpPr>
          <p:cNvPr id="7" name="TextBox 6"/>
          <p:cNvSpPr txBox="1"/>
          <p:nvPr/>
        </p:nvSpPr>
        <p:spPr>
          <a:xfrm>
            <a:off x="6496446" y="2850569"/>
            <a:ext cx="2699422" cy="553998"/>
          </a:xfrm>
          <a:prstGeom prst="rect">
            <a:avLst/>
          </a:prstGeom>
          <a:noFill/>
        </p:spPr>
        <p:txBody>
          <a:bodyPr vert="horz" wrap="square" lIns="0" tIns="0" rIns="0" bIns="0" rtlCol="0">
            <a:spAutoFit/>
          </a:bodyPr>
          <a:lstStyle/>
          <a:p>
            <a:r>
              <a:rPr lang="en-US" dirty="0" smtClean="0">
                <a:solidFill>
                  <a:srgbClr val="003C71"/>
                </a:solidFill>
              </a:rPr>
              <a:t>Possible Fusion Preventing Dependency </a:t>
            </a:r>
          </a:p>
        </p:txBody>
      </p:sp>
      <p:cxnSp>
        <p:nvCxnSpPr>
          <p:cNvPr id="9" name="Straight Arrow Connector 8"/>
          <p:cNvCxnSpPr>
            <a:stCxn id="6" idx="1"/>
          </p:cNvCxnSpPr>
          <p:nvPr/>
        </p:nvCxnSpPr>
        <p:spPr>
          <a:xfrm flipH="1">
            <a:off x="4771054" y="2112177"/>
            <a:ext cx="1673524" cy="619994"/>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1"/>
          </p:cNvCxnSpPr>
          <p:nvPr/>
        </p:nvCxnSpPr>
        <p:spPr>
          <a:xfrm flipH="1" flipV="1">
            <a:off x="4514850" y="1797344"/>
            <a:ext cx="1929728" cy="31483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7" idx="1"/>
          </p:cNvCxnSpPr>
          <p:nvPr/>
        </p:nvCxnSpPr>
        <p:spPr>
          <a:xfrm flipH="1" flipV="1">
            <a:off x="2786064" y="2648904"/>
            <a:ext cx="3710382" cy="478664"/>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1"/>
          </p:cNvCxnSpPr>
          <p:nvPr/>
        </p:nvCxnSpPr>
        <p:spPr>
          <a:xfrm flipH="1">
            <a:off x="5972176" y="3127568"/>
            <a:ext cx="524270" cy="54671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15489" y="1313334"/>
            <a:ext cx="525785" cy="492443"/>
          </a:xfrm>
          <a:prstGeom prst="rect">
            <a:avLst/>
          </a:prstGeom>
          <a:noFill/>
        </p:spPr>
        <p:txBody>
          <a:bodyPr vert="horz" wrap="none" lIns="0" tIns="0" rIns="0" bIns="0" rtlCol="0">
            <a:spAutoFit/>
          </a:bodyPr>
          <a:lstStyle/>
          <a:p>
            <a:r>
              <a:rPr lang="en-US" sz="1600" smtClean="0">
                <a:solidFill>
                  <a:srgbClr val="003C71"/>
                </a:solidFill>
              </a:rPr>
              <a:t>Conv </a:t>
            </a:r>
          </a:p>
          <a:p>
            <a:r>
              <a:rPr lang="en-US" sz="1600" dirty="0" smtClean="0">
                <a:solidFill>
                  <a:srgbClr val="003C71"/>
                </a:solidFill>
              </a:rPr>
              <a:t>Layer</a:t>
            </a:r>
          </a:p>
        </p:txBody>
      </p:sp>
      <p:sp>
        <p:nvSpPr>
          <p:cNvPr id="24" name="TextBox 23"/>
          <p:cNvSpPr txBox="1"/>
          <p:nvPr/>
        </p:nvSpPr>
        <p:spPr>
          <a:xfrm>
            <a:off x="220858" y="2054588"/>
            <a:ext cx="525785" cy="492443"/>
          </a:xfrm>
          <a:prstGeom prst="rect">
            <a:avLst/>
          </a:prstGeom>
          <a:noFill/>
        </p:spPr>
        <p:txBody>
          <a:bodyPr vert="horz" wrap="none" lIns="0" tIns="0" rIns="0" bIns="0" rtlCol="0">
            <a:spAutoFit/>
          </a:bodyPr>
          <a:lstStyle/>
          <a:p>
            <a:r>
              <a:rPr lang="en-US" sz="1600" smtClean="0">
                <a:solidFill>
                  <a:srgbClr val="003C71"/>
                </a:solidFill>
              </a:rPr>
              <a:t>ReLU</a:t>
            </a:r>
            <a:endParaRPr lang="en-US" sz="1600" dirty="0" smtClean="0">
              <a:solidFill>
                <a:srgbClr val="003C71"/>
              </a:solidFill>
            </a:endParaRPr>
          </a:p>
          <a:p>
            <a:r>
              <a:rPr lang="en-US" sz="1600" dirty="0" smtClean="0">
                <a:solidFill>
                  <a:srgbClr val="003C71"/>
                </a:solidFill>
              </a:rPr>
              <a:t>Layer</a:t>
            </a:r>
          </a:p>
        </p:txBody>
      </p:sp>
      <p:sp>
        <p:nvSpPr>
          <p:cNvPr id="25" name="TextBox 24"/>
          <p:cNvSpPr txBox="1"/>
          <p:nvPr/>
        </p:nvSpPr>
        <p:spPr>
          <a:xfrm>
            <a:off x="215489" y="3426541"/>
            <a:ext cx="708527" cy="492443"/>
          </a:xfrm>
          <a:prstGeom prst="rect">
            <a:avLst/>
          </a:prstGeom>
          <a:noFill/>
        </p:spPr>
        <p:txBody>
          <a:bodyPr vert="horz" wrap="none" lIns="0" tIns="0" rIns="0" bIns="0" rtlCol="0">
            <a:spAutoFit/>
          </a:bodyPr>
          <a:lstStyle/>
          <a:p>
            <a:r>
              <a:rPr lang="en-US" sz="1600" dirty="0" smtClean="0">
                <a:solidFill>
                  <a:srgbClr val="003C71"/>
                </a:solidFill>
              </a:rPr>
              <a:t>Pooling</a:t>
            </a:r>
          </a:p>
          <a:p>
            <a:r>
              <a:rPr lang="en-US" sz="1600" dirty="0" smtClean="0">
                <a:solidFill>
                  <a:srgbClr val="003C71"/>
                </a:solidFill>
              </a:rPr>
              <a:t>Layer</a:t>
            </a:r>
          </a:p>
        </p:txBody>
      </p:sp>
      <p:cxnSp>
        <p:nvCxnSpPr>
          <p:cNvPr id="27" name="Straight Connector 26"/>
          <p:cNvCxnSpPr/>
          <p:nvPr/>
        </p:nvCxnSpPr>
        <p:spPr>
          <a:xfrm>
            <a:off x="969264" y="1280160"/>
            <a:ext cx="0" cy="492443"/>
          </a:xfrm>
          <a:prstGeom prst="line">
            <a:avLst/>
          </a:prstGeom>
          <a:ln w="254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970235" y="1871663"/>
            <a:ext cx="0" cy="777240"/>
          </a:xfrm>
          <a:prstGeom prst="line">
            <a:avLst/>
          </a:prstGeom>
          <a:ln w="2540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970235" y="2765221"/>
            <a:ext cx="0" cy="1645920"/>
          </a:xfrm>
          <a:prstGeom prst="line">
            <a:avLst/>
          </a:prstGeom>
          <a:ln w="254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073228" y="1308280"/>
            <a:ext cx="1442122" cy="307777"/>
          </a:xfrm>
          <a:prstGeom prst="rect">
            <a:avLst/>
          </a:prstGeom>
          <a:noFill/>
        </p:spPr>
        <p:txBody>
          <a:bodyPr vert="horz" wrap="square" lIns="0" tIns="0" rIns="0" bIns="0" rtlCol="0">
            <a:spAutoFit/>
          </a:bodyPr>
          <a:lstStyle/>
          <a:p>
            <a:r>
              <a:rPr lang="en-US" sz="2000" dirty="0" smtClean="0">
                <a:solidFill>
                  <a:srgbClr val="003C71"/>
                </a:solidFill>
              </a:rPr>
              <a:t>Easily Fused</a:t>
            </a:r>
          </a:p>
        </p:txBody>
      </p:sp>
      <p:cxnSp>
        <p:nvCxnSpPr>
          <p:cNvPr id="28" name="Straight Arrow Connector 27"/>
          <p:cNvCxnSpPr>
            <a:stCxn id="26" idx="1"/>
          </p:cNvCxnSpPr>
          <p:nvPr/>
        </p:nvCxnSpPr>
        <p:spPr>
          <a:xfrm flipH="1" flipV="1">
            <a:off x="4570414" y="1249549"/>
            <a:ext cx="2502814" cy="21262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6" idx="1"/>
          </p:cNvCxnSpPr>
          <p:nvPr/>
        </p:nvCxnSpPr>
        <p:spPr>
          <a:xfrm flipH="1">
            <a:off x="4570413" y="1462169"/>
            <a:ext cx="2502815" cy="34223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872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par>
                                <p:cTn id="8" presetID="9"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dissolve">
                                      <p:cBhvr>
                                        <p:cTn id="10" dur="5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par>
                                <p:cTn id="11" presetID="9"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par>
                                <p:cTn id="30" presetID="9"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par>
                                <p:cTn id="33" presetID="9"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23</a:t>
            </a:fld>
            <a:endParaRPr lang="en-US"/>
          </a:p>
        </p:txBody>
      </p:sp>
      <p:sp>
        <p:nvSpPr>
          <p:cNvPr id="3" name="Title 2"/>
          <p:cNvSpPr>
            <a:spLocks noGrp="1"/>
          </p:cNvSpPr>
          <p:nvPr>
            <p:ph type="title"/>
          </p:nvPr>
        </p:nvSpPr>
        <p:spPr/>
        <p:txBody>
          <a:bodyPr/>
          <a:lstStyle/>
          <a:p>
            <a:r>
              <a:rPr lang="en-US" dirty="0">
                <a:solidFill>
                  <a:schemeClr val="accent5"/>
                </a:solidFill>
              </a:rPr>
              <a:t>Latte Compiler: Cross Layer Fusion </a:t>
            </a:r>
            <a:r>
              <a:rPr lang="en-US" dirty="0" smtClean="0">
                <a:solidFill>
                  <a:schemeClr val="accent5"/>
                </a:solidFill>
              </a:rPr>
              <a:t>Example</a:t>
            </a:r>
            <a:endParaRPr lang="en-US" dirty="0">
              <a:solidFill>
                <a:schemeClr val="accent5"/>
              </a:solidFill>
            </a:endParaRPr>
          </a:p>
        </p:txBody>
      </p:sp>
      <p:sp>
        <p:nvSpPr>
          <p:cNvPr id="4" name="Content Placeholder 3"/>
          <p:cNvSpPr>
            <a:spLocks noGrp="1"/>
          </p:cNvSpPr>
          <p:nvPr>
            <p:ph sz="quarter" idx="13"/>
          </p:nvPr>
        </p:nvSpPr>
        <p:spPr>
          <a:xfrm>
            <a:off x="455613" y="1203325"/>
            <a:ext cx="3816350" cy="3425825"/>
          </a:xfrm>
        </p:spPr>
        <p:txBody>
          <a:bodyPr/>
          <a:lstStyle/>
          <a:p>
            <a:pPr marL="0" indent="0">
              <a:buNone/>
            </a:pPr>
            <a:r>
              <a:rPr lang="en-US" sz="2000" b="1" dirty="0" smtClean="0"/>
              <a:t>Key Takeaways</a:t>
            </a:r>
            <a:endParaRPr lang="en-US" sz="2000" b="1" dirty="0"/>
          </a:p>
          <a:p>
            <a:r>
              <a:rPr lang="en-US" sz="2000" dirty="0" smtClean="0"/>
              <a:t>Fusing across layers is only possible in a dynamic compiler, </a:t>
            </a:r>
            <a:r>
              <a:rPr lang="en-US" sz="2000" b="1" dirty="0" smtClean="0"/>
              <a:t>static libraries cannot do this</a:t>
            </a:r>
            <a:endParaRPr lang="en-US" sz="2000" dirty="0" smtClean="0"/>
          </a:p>
          <a:p>
            <a:r>
              <a:rPr lang="en-US" sz="2000" dirty="0" smtClean="0"/>
              <a:t>Dependence information already provided by data-flow graph</a:t>
            </a:r>
          </a:p>
        </p:txBody>
      </p:sp>
      <p:sp>
        <p:nvSpPr>
          <p:cNvPr id="5" name="Content Placeholder 4"/>
          <p:cNvSpPr txBox="1">
            <a:spLocks/>
          </p:cNvSpPr>
          <p:nvPr/>
        </p:nvSpPr>
        <p:spPr>
          <a:xfrm>
            <a:off x="4271963" y="1076126"/>
            <a:ext cx="4686300" cy="3680222"/>
          </a:xfrm>
          <a:prstGeom prst="roundRect">
            <a:avLst/>
          </a:prstGeom>
          <a:solidFill>
            <a:srgbClr val="FFC000">
              <a:alpha val="26000"/>
            </a:srgbClr>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mn-cs"/>
              </a:defRPr>
            </a:lvl1pPr>
            <a:lvl2pPr marL="225425" indent="-225425" algn="l" defTabSz="457200" rtl="0" eaLnBrk="1" latinLnBrk="0" hangingPunct="1">
              <a:spcBef>
                <a:spcPts val="1200"/>
              </a:spcBef>
              <a:buFont typeface="Wingdings" charset="2"/>
              <a:buChar char="§"/>
              <a:defRPr sz="1800" kern="1200" baseline="0">
                <a:solidFill>
                  <a:schemeClr val="tx2"/>
                </a:solidFill>
                <a:latin typeface="+mn-lt"/>
                <a:ea typeface="+mn-ea"/>
                <a:cs typeface="+mn-cs"/>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mn-cs"/>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mn-cs"/>
              </a:defRPr>
            </a:lvl4pPr>
            <a:lvl5pPr marL="1319213" indent="-228600" algn="l" defTabSz="457200" rtl="0" eaLnBrk="1" latinLnBrk="0" hangingPunct="1">
              <a:spcBef>
                <a:spcPct val="20000"/>
              </a:spcBef>
              <a:buFont typeface="Intel Clear" panose="020B0604020203020204" pitchFamily="34" charset="0"/>
              <a:buChar char="–"/>
              <a:defRPr sz="12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r>
              <a:rPr lang="en-US" sz="1400" dirty="0" smtClean="0">
                <a:solidFill>
                  <a:schemeClr val="tx2"/>
                </a:solidFill>
                <a:latin typeface="Consolas" charset="0"/>
                <a:ea typeface="Consolas" charset="0"/>
                <a:cs typeface="Consolas" charset="0"/>
              </a:rPr>
              <a:t/>
            </a:r>
            <a:br>
              <a:rPr lang="en-US" sz="1400" dirty="0" smtClean="0">
                <a:solidFill>
                  <a:schemeClr val="tx2"/>
                </a:solidFill>
                <a:latin typeface="Consolas" charset="0"/>
                <a:ea typeface="Consolas" charset="0"/>
                <a:cs typeface="Consolas" charset="0"/>
              </a:rPr>
            </a:br>
            <a:r>
              <a:rPr lang="en-US" sz="1400" b="1" dirty="0" smtClean="0">
                <a:solidFill>
                  <a:srgbClr val="FF0000"/>
                </a:solidFill>
                <a:latin typeface="Consolas" charset="0"/>
                <a:ea typeface="Consolas" charset="0"/>
                <a:cs typeface="Consolas" charset="0"/>
              </a:rPr>
              <a:t>for </a:t>
            </a:r>
            <a:r>
              <a:rPr lang="en-US" sz="1400" b="1" dirty="0" err="1" smtClean="0">
                <a:solidFill>
                  <a:srgbClr val="FF0000"/>
                </a:solidFill>
                <a:latin typeface="Consolas" charset="0"/>
                <a:ea typeface="Consolas" charset="0"/>
                <a:cs typeface="Consolas" charset="0"/>
              </a:rPr>
              <a:t>y_tile</a:t>
            </a:r>
            <a:r>
              <a:rPr lang="en-US" sz="1400" b="1" dirty="0" smtClean="0">
                <a:solidFill>
                  <a:srgbClr val="FF0000"/>
                </a:solidFill>
                <a:latin typeface="Consolas" charset="0"/>
                <a:ea typeface="Consolas" charset="0"/>
                <a:cs typeface="Consolas" charset="0"/>
              </a:rPr>
              <a:t> in 1:TILE_SIZE:height/2</a:t>
            </a:r>
            <a:r>
              <a:rPr lang="en-US" sz="1400" dirty="0" smtClean="0">
                <a:solidFill>
                  <a:schemeClr val="tx2"/>
                </a:solidFill>
                <a:latin typeface="Consolas" charset="0"/>
                <a:ea typeface="Consolas" charset="0"/>
                <a:cs typeface="Consolas" charset="0"/>
              </a:rPr>
              <a:t/>
            </a:r>
            <a:br>
              <a:rPr lang="en-US" sz="1400" dirty="0" smtClean="0">
                <a:solidFill>
                  <a:schemeClr val="tx2"/>
                </a:solidFill>
                <a:latin typeface="Consolas" charset="0"/>
                <a:ea typeface="Consolas" charset="0"/>
                <a:cs typeface="Consolas" charset="0"/>
              </a:rPr>
            </a:br>
            <a:r>
              <a:rPr lang="en-US" sz="1400" dirty="0" smtClean="0">
                <a:solidFill>
                  <a:schemeClr val="tx2"/>
                </a:solidFill>
                <a:latin typeface="Consolas" charset="0"/>
                <a:ea typeface="Consolas" charset="0"/>
                <a:cs typeface="Consolas" charset="0"/>
              </a:rPr>
              <a:t>  </a:t>
            </a:r>
            <a:r>
              <a:rPr lang="en-US" sz="1400" dirty="0" err="1" smtClean="0">
                <a:solidFill>
                  <a:schemeClr val="tx2"/>
                </a:solidFill>
                <a:latin typeface="Consolas" charset="0"/>
                <a:ea typeface="Consolas" charset="0"/>
                <a:cs typeface="Consolas" charset="0"/>
              </a:rPr>
              <a:t>gemm</a:t>
            </a:r>
            <a:r>
              <a:rPr lang="en-US" sz="1400" dirty="0" smtClean="0">
                <a:solidFill>
                  <a:schemeClr val="tx2"/>
                </a:solidFill>
                <a:latin typeface="Consolas" charset="0"/>
                <a:ea typeface="Consolas" charset="0"/>
                <a:cs typeface="Consolas" charset="0"/>
              </a:rPr>
              <a:t>('T', 'N', TILE_SIZE*2*width, </a:t>
            </a:r>
            <a:br>
              <a:rPr lang="en-US" sz="1400" dirty="0" smtClean="0">
                <a:solidFill>
                  <a:schemeClr val="tx2"/>
                </a:solidFill>
                <a:latin typeface="Consolas" charset="0"/>
                <a:ea typeface="Consolas" charset="0"/>
                <a:cs typeface="Consolas" charset="0"/>
              </a:rPr>
            </a:br>
            <a:r>
              <a:rPr lang="en-US" sz="1400" dirty="0" smtClean="0">
                <a:solidFill>
                  <a:schemeClr val="tx2"/>
                </a:solidFill>
                <a:latin typeface="Consolas" charset="0"/>
                <a:ea typeface="Consolas" charset="0"/>
                <a:cs typeface="Consolas" charset="0"/>
              </a:rPr>
              <a:t>       </a:t>
            </a:r>
            <a:r>
              <a:rPr lang="en-US" sz="1400" dirty="0" err="1" smtClean="0">
                <a:solidFill>
                  <a:schemeClr val="tx2"/>
                </a:solidFill>
                <a:latin typeface="Consolas" charset="0"/>
                <a:ea typeface="Consolas" charset="0"/>
                <a:cs typeface="Consolas" charset="0"/>
              </a:rPr>
              <a:t>n_filters</a:t>
            </a:r>
            <a:r>
              <a:rPr lang="en-US" sz="1400" dirty="0" smtClean="0">
                <a:solidFill>
                  <a:schemeClr val="tx2"/>
                </a:solidFill>
                <a:latin typeface="Consolas" charset="0"/>
                <a:ea typeface="Consolas" charset="0"/>
                <a:cs typeface="Consolas" charset="0"/>
              </a:rPr>
              <a:t>, </a:t>
            </a:r>
            <a:r>
              <a:rPr lang="en-US" sz="1400" dirty="0" err="1" smtClean="0">
                <a:solidFill>
                  <a:schemeClr val="tx2"/>
                </a:solidFill>
                <a:latin typeface="Consolas" charset="0"/>
                <a:ea typeface="Consolas" charset="0"/>
                <a:cs typeface="Consolas" charset="0"/>
              </a:rPr>
              <a:t>n_inputs</a:t>
            </a:r>
            <a:r>
              <a:rPr lang="en-US" sz="1400" dirty="0" smtClean="0">
                <a:solidFill>
                  <a:schemeClr val="tx2"/>
                </a:solidFill>
                <a:latin typeface="Consolas" charset="0"/>
                <a:ea typeface="Consolas" charset="0"/>
                <a:cs typeface="Consolas" charset="0"/>
              </a:rPr>
              <a:t>, conv1input[n], </a:t>
            </a:r>
            <a:r>
              <a:rPr lang="en-US" sz="1400" dirty="0">
                <a:solidFill>
                  <a:schemeClr val="tx2"/>
                </a:solidFill>
                <a:latin typeface="Consolas" charset="0"/>
                <a:ea typeface="Consolas" charset="0"/>
                <a:cs typeface="Consolas" charset="0"/>
              </a:rPr>
              <a:t/>
            </a:r>
            <a:br>
              <a:rPr lang="en-US" sz="1400" dirty="0">
                <a:solidFill>
                  <a:schemeClr val="tx2"/>
                </a:solidFill>
                <a:latin typeface="Consolas" charset="0"/>
                <a:ea typeface="Consolas" charset="0"/>
                <a:cs typeface="Consolas" charset="0"/>
              </a:rPr>
            </a:br>
            <a:r>
              <a:rPr lang="en-US" sz="1400" dirty="0" smtClean="0">
                <a:solidFill>
                  <a:schemeClr val="tx2"/>
                </a:solidFill>
                <a:latin typeface="Consolas" charset="0"/>
                <a:ea typeface="Consolas" charset="0"/>
                <a:cs typeface="Consolas" charset="0"/>
              </a:rPr>
              <a:t>       conv1weights, conv1[n])</a:t>
            </a:r>
            <a:br>
              <a:rPr lang="en-US" sz="1400" dirty="0" smtClean="0">
                <a:solidFill>
                  <a:schemeClr val="tx2"/>
                </a:solidFill>
                <a:latin typeface="Consolas" charset="0"/>
                <a:ea typeface="Consolas" charset="0"/>
                <a:cs typeface="Consolas" charset="0"/>
              </a:rPr>
            </a:br>
            <a:r>
              <a:rPr lang="en-US" sz="1400" dirty="0" smtClean="0">
                <a:solidFill>
                  <a:schemeClr val="tx2"/>
                </a:solidFill>
                <a:latin typeface="Consolas" charset="0"/>
                <a:ea typeface="Consolas" charset="0"/>
                <a:cs typeface="Consolas" charset="0"/>
              </a:rPr>
              <a:t>  for c = 1:n_filters,</a:t>
            </a:r>
            <a:br>
              <a:rPr lang="en-US" sz="1400" dirty="0" smtClean="0">
                <a:solidFill>
                  <a:schemeClr val="tx2"/>
                </a:solidFill>
                <a:latin typeface="Consolas" charset="0"/>
                <a:ea typeface="Consolas" charset="0"/>
                <a:cs typeface="Consolas" charset="0"/>
              </a:rPr>
            </a:br>
            <a:r>
              <a:rPr lang="en-US" sz="1400" b="1" dirty="0" smtClean="0">
                <a:solidFill>
                  <a:schemeClr val="tx2"/>
                </a:solidFill>
                <a:latin typeface="Consolas" charset="0"/>
                <a:ea typeface="Consolas" charset="0"/>
                <a:cs typeface="Consolas" charset="0"/>
              </a:rPr>
              <a:t>     </a:t>
            </a:r>
            <a:r>
              <a:rPr lang="en-US" sz="1400" b="1" dirty="0" smtClean="0">
                <a:solidFill>
                  <a:srgbClr val="FF0000"/>
                </a:solidFill>
                <a:latin typeface="Consolas" charset="0"/>
                <a:ea typeface="Consolas" charset="0"/>
                <a:cs typeface="Consolas" charset="0"/>
              </a:rPr>
              <a:t>for y = </a:t>
            </a:r>
            <a:r>
              <a:rPr lang="en-US" sz="1400" b="1" dirty="0" err="1" smtClean="0">
                <a:solidFill>
                  <a:srgbClr val="FF0000"/>
                </a:solidFill>
                <a:latin typeface="Consolas" charset="0"/>
                <a:ea typeface="Consolas" charset="0"/>
                <a:cs typeface="Consolas" charset="0"/>
              </a:rPr>
              <a:t>y_tile:y_tile+TILE_SIZE</a:t>
            </a:r>
            <a:r>
              <a:rPr lang="en-US" sz="1400" b="1" dirty="0" smtClean="0">
                <a:solidFill>
                  <a:srgbClr val="FF0000"/>
                </a:solidFill>
                <a:latin typeface="Consolas" charset="0"/>
                <a:ea typeface="Consolas" charset="0"/>
                <a:cs typeface="Consolas" charset="0"/>
              </a:rPr>
              <a:t>*2,</a:t>
            </a:r>
            <a:r>
              <a:rPr lang="en-US" sz="1400" dirty="0" smtClean="0">
                <a:solidFill>
                  <a:srgbClr val="FF0000"/>
                </a:solidFill>
                <a:latin typeface="Consolas" charset="0"/>
                <a:ea typeface="Consolas" charset="0"/>
                <a:cs typeface="Consolas" charset="0"/>
              </a:rPr>
              <a:t/>
            </a:r>
            <a:br>
              <a:rPr lang="en-US" sz="1400" dirty="0" smtClean="0">
                <a:solidFill>
                  <a:srgbClr val="FF0000"/>
                </a:solidFill>
                <a:latin typeface="Consolas" charset="0"/>
                <a:ea typeface="Consolas" charset="0"/>
                <a:cs typeface="Consolas" charset="0"/>
              </a:rPr>
            </a:br>
            <a:r>
              <a:rPr lang="en-US" sz="1400" dirty="0" smtClean="0">
                <a:solidFill>
                  <a:schemeClr val="tx2"/>
                </a:solidFill>
                <a:latin typeface="Consolas" charset="0"/>
                <a:ea typeface="Consolas" charset="0"/>
                <a:cs typeface="Consolas" charset="0"/>
              </a:rPr>
              <a:t>         x = 1:width</a:t>
            </a:r>
            <a:br>
              <a:rPr lang="en-US" sz="1400" dirty="0" smtClean="0">
                <a:solidFill>
                  <a:schemeClr val="tx2"/>
                </a:solidFill>
                <a:latin typeface="Consolas" charset="0"/>
                <a:ea typeface="Consolas" charset="0"/>
                <a:cs typeface="Consolas" charset="0"/>
              </a:rPr>
            </a:br>
            <a:r>
              <a:rPr lang="en-US" sz="1400" dirty="0" smtClean="0">
                <a:solidFill>
                  <a:schemeClr val="tx2"/>
                </a:solidFill>
                <a:latin typeface="Consolas" charset="0"/>
                <a:ea typeface="Consolas" charset="0"/>
                <a:cs typeface="Consolas" charset="0"/>
              </a:rPr>
              <a:t>       </a:t>
            </a:r>
            <a:r>
              <a:rPr lang="en-US" sz="1400" b="1" dirty="0" smtClean="0">
                <a:solidFill>
                  <a:srgbClr val="00B0F0"/>
                </a:solidFill>
                <a:latin typeface="Consolas" charset="0"/>
                <a:ea typeface="Consolas" charset="0"/>
                <a:cs typeface="Consolas" charset="0"/>
              </a:rPr>
              <a:t>conv1[x, y, c] </a:t>
            </a:r>
            <a:r>
              <a:rPr lang="en-US" sz="1400" dirty="0" smtClean="0">
                <a:solidFill>
                  <a:schemeClr val="tx2"/>
                </a:solidFill>
                <a:latin typeface="Consolas" charset="0"/>
                <a:ea typeface="Consolas" charset="0"/>
                <a:cs typeface="Consolas" charset="0"/>
              </a:rPr>
              <a:t>= max(conv1[x, y, c], </a:t>
            </a:r>
            <a:br>
              <a:rPr lang="en-US" sz="1400" dirty="0" smtClean="0">
                <a:solidFill>
                  <a:schemeClr val="tx2"/>
                </a:solidFill>
                <a:latin typeface="Consolas" charset="0"/>
                <a:ea typeface="Consolas" charset="0"/>
                <a:cs typeface="Consolas" charset="0"/>
              </a:rPr>
            </a:br>
            <a:r>
              <a:rPr lang="en-US" sz="1400" dirty="0" smtClean="0">
                <a:solidFill>
                  <a:schemeClr val="tx2"/>
                </a:solidFill>
                <a:latin typeface="Consolas" charset="0"/>
                <a:ea typeface="Consolas" charset="0"/>
                <a:cs typeface="Consolas" charset="0"/>
              </a:rPr>
              <a:t>                            0.0)</a:t>
            </a:r>
            <a:br>
              <a:rPr lang="en-US" sz="1400" dirty="0" smtClean="0">
                <a:solidFill>
                  <a:schemeClr val="tx2"/>
                </a:solidFill>
                <a:latin typeface="Consolas" charset="0"/>
                <a:ea typeface="Consolas" charset="0"/>
                <a:cs typeface="Consolas" charset="0"/>
              </a:rPr>
            </a:br>
            <a:r>
              <a:rPr lang="en-US" sz="1400" dirty="0" smtClean="0">
                <a:solidFill>
                  <a:schemeClr val="tx2"/>
                </a:solidFill>
                <a:latin typeface="Consolas" charset="0"/>
                <a:ea typeface="Consolas" charset="0"/>
                <a:cs typeface="Consolas" charset="0"/>
              </a:rPr>
              <a:t>     </a:t>
            </a:r>
            <a:r>
              <a:rPr lang="en-US" sz="1400" b="1" dirty="0" smtClean="0">
                <a:solidFill>
                  <a:srgbClr val="FF0000"/>
                </a:solidFill>
                <a:latin typeface="Consolas" charset="0"/>
                <a:ea typeface="Consolas" charset="0"/>
                <a:cs typeface="Consolas" charset="0"/>
              </a:rPr>
              <a:t>for y = </a:t>
            </a:r>
            <a:r>
              <a:rPr lang="en-US" sz="1400" b="1" dirty="0" err="1" smtClean="0">
                <a:solidFill>
                  <a:srgbClr val="FF0000"/>
                </a:solidFill>
                <a:latin typeface="Consolas" charset="0"/>
                <a:ea typeface="Consolas" charset="0"/>
                <a:cs typeface="Consolas" charset="0"/>
              </a:rPr>
              <a:t>y_tile:y_tile+TILE_SIZE</a:t>
            </a:r>
            <a:r>
              <a:rPr lang="en-US" sz="1400" b="1" dirty="0" smtClean="0">
                <a:solidFill>
                  <a:srgbClr val="FF0000"/>
                </a:solidFill>
                <a:latin typeface="Consolas" charset="0"/>
                <a:ea typeface="Consolas" charset="0"/>
                <a:cs typeface="Consolas" charset="0"/>
              </a:rPr>
              <a:t>,</a:t>
            </a:r>
            <a:r>
              <a:rPr lang="en-US" sz="1400" dirty="0" smtClean="0">
                <a:solidFill>
                  <a:schemeClr val="tx2"/>
                </a:solidFill>
                <a:latin typeface="Consolas" charset="0"/>
                <a:ea typeface="Consolas" charset="0"/>
                <a:cs typeface="Consolas" charset="0"/>
              </a:rPr>
              <a:t/>
            </a:r>
            <a:br>
              <a:rPr lang="en-US" sz="1400" dirty="0" smtClean="0">
                <a:solidFill>
                  <a:schemeClr val="tx2"/>
                </a:solidFill>
                <a:latin typeface="Consolas" charset="0"/>
                <a:ea typeface="Consolas" charset="0"/>
                <a:cs typeface="Consolas" charset="0"/>
              </a:rPr>
            </a:br>
            <a:r>
              <a:rPr lang="en-US" sz="1400" dirty="0" smtClean="0">
                <a:solidFill>
                  <a:schemeClr val="tx2"/>
                </a:solidFill>
                <a:latin typeface="Consolas" charset="0"/>
                <a:ea typeface="Consolas" charset="0"/>
                <a:cs typeface="Consolas" charset="0"/>
              </a:rPr>
              <a:t>         x = 1:width</a:t>
            </a:r>
            <a:br>
              <a:rPr lang="en-US" sz="1400" dirty="0" smtClean="0">
                <a:solidFill>
                  <a:schemeClr val="tx2"/>
                </a:solidFill>
                <a:latin typeface="Consolas" charset="0"/>
                <a:ea typeface="Consolas" charset="0"/>
                <a:cs typeface="Consolas" charset="0"/>
              </a:rPr>
            </a:br>
            <a:r>
              <a:rPr lang="en-US" sz="1400" dirty="0" smtClean="0">
                <a:solidFill>
                  <a:schemeClr val="tx2"/>
                </a:solidFill>
                <a:latin typeface="Consolas" charset="0"/>
                <a:ea typeface="Consolas" charset="0"/>
                <a:cs typeface="Consolas" charset="0"/>
              </a:rPr>
              <a:t>       </a:t>
            </a:r>
            <a:r>
              <a:rPr lang="en-US" sz="1400" dirty="0" err="1" smtClean="0">
                <a:solidFill>
                  <a:schemeClr val="tx2"/>
                </a:solidFill>
                <a:latin typeface="Consolas" charset="0"/>
                <a:ea typeface="Consolas" charset="0"/>
                <a:cs typeface="Consolas" charset="0"/>
              </a:rPr>
              <a:t>maxval</a:t>
            </a:r>
            <a:r>
              <a:rPr lang="en-US" sz="1400" dirty="0" smtClean="0">
                <a:solidFill>
                  <a:schemeClr val="tx2"/>
                </a:solidFill>
                <a:latin typeface="Consolas" charset="0"/>
                <a:ea typeface="Consolas" charset="0"/>
                <a:cs typeface="Consolas" charset="0"/>
              </a:rPr>
              <a:t> = -</a:t>
            </a:r>
            <a:r>
              <a:rPr lang="en-US" sz="1400" dirty="0" err="1" smtClean="0">
                <a:solidFill>
                  <a:schemeClr val="tx2"/>
                </a:solidFill>
                <a:latin typeface="Consolas" charset="0"/>
                <a:ea typeface="Consolas" charset="0"/>
                <a:cs typeface="Consolas" charset="0"/>
              </a:rPr>
              <a:t>Inf</a:t>
            </a:r>
            <a:r>
              <a:rPr lang="en-US" sz="1400" dirty="0" smtClean="0">
                <a:solidFill>
                  <a:schemeClr val="tx2"/>
                </a:solidFill>
                <a:latin typeface="Consolas" charset="0"/>
                <a:ea typeface="Consolas" charset="0"/>
                <a:cs typeface="Consolas" charset="0"/>
              </a:rPr>
              <a:t/>
            </a:r>
            <a:br>
              <a:rPr lang="en-US" sz="1400" dirty="0" smtClean="0">
                <a:solidFill>
                  <a:schemeClr val="tx2"/>
                </a:solidFill>
                <a:latin typeface="Consolas" charset="0"/>
                <a:ea typeface="Consolas" charset="0"/>
                <a:cs typeface="Consolas" charset="0"/>
              </a:rPr>
            </a:br>
            <a:r>
              <a:rPr lang="en-US" sz="1400" dirty="0" smtClean="0">
                <a:solidFill>
                  <a:schemeClr val="tx2"/>
                </a:solidFill>
                <a:latin typeface="Consolas" charset="0"/>
                <a:ea typeface="Consolas" charset="0"/>
                <a:cs typeface="Consolas" charset="0"/>
              </a:rPr>
              <a:t>       for p = 1:2, q = 1:2</a:t>
            </a:r>
            <a:br>
              <a:rPr lang="en-US" sz="1400" dirty="0" smtClean="0">
                <a:solidFill>
                  <a:schemeClr val="tx2"/>
                </a:solidFill>
                <a:latin typeface="Consolas" charset="0"/>
                <a:ea typeface="Consolas" charset="0"/>
                <a:cs typeface="Consolas" charset="0"/>
              </a:rPr>
            </a:br>
            <a:r>
              <a:rPr lang="en-US" sz="1400" dirty="0" smtClean="0">
                <a:solidFill>
                  <a:schemeClr val="tx2"/>
                </a:solidFill>
                <a:latin typeface="Consolas" charset="0"/>
                <a:ea typeface="Consolas" charset="0"/>
                <a:cs typeface="Consolas" charset="0"/>
              </a:rPr>
              <a:t>         </a:t>
            </a:r>
            <a:r>
              <a:rPr lang="en-US" sz="1400" dirty="0" err="1" smtClean="0">
                <a:solidFill>
                  <a:schemeClr val="tx2"/>
                </a:solidFill>
                <a:latin typeface="Consolas" charset="0"/>
                <a:ea typeface="Consolas" charset="0"/>
                <a:cs typeface="Consolas" charset="0"/>
              </a:rPr>
              <a:t>maxval</a:t>
            </a:r>
            <a:r>
              <a:rPr lang="en-US" sz="1400" dirty="0" smtClean="0">
                <a:solidFill>
                  <a:schemeClr val="tx2"/>
                </a:solidFill>
                <a:latin typeface="Consolas" charset="0"/>
                <a:ea typeface="Consolas" charset="0"/>
                <a:cs typeface="Consolas" charset="0"/>
              </a:rPr>
              <a:t> = max(</a:t>
            </a:r>
            <a:r>
              <a:rPr lang="en-US" sz="1400" b="1" dirty="0" smtClean="0">
                <a:solidFill>
                  <a:srgbClr val="00B0F0"/>
                </a:solidFill>
                <a:latin typeface="Consolas" charset="0"/>
                <a:ea typeface="Consolas" charset="0"/>
                <a:cs typeface="Consolas" charset="0"/>
              </a:rPr>
              <a:t>conv1[</a:t>
            </a:r>
            <a:r>
              <a:rPr lang="en-US" sz="1400" b="1" dirty="0" err="1" smtClean="0">
                <a:solidFill>
                  <a:srgbClr val="00B0F0"/>
                </a:solidFill>
                <a:latin typeface="Consolas" charset="0"/>
                <a:ea typeface="Consolas" charset="0"/>
                <a:cs typeface="Consolas" charset="0"/>
              </a:rPr>
              <a:t>x+q</a:t>
            </a:r>
            <a:r>
              <a:rPr lang="en-US" sz="1400" b="1" dirty="0" smtClean="0">
                <a:solidFill>
                  <a:srgbClr val="00B0F0"/>
                </a:solidFill>
                <a:latin typeface="Consolas" charset="0"/>
                <a:ea typeface="Consolas" charset="0"/>
                <a:cs typeface="Consolas" charset="0"/>
              </a:rPr>
              <a:t>, </a:t>
            </a:r>
            <a:r>
              <a:rPr lang="en-US" sz="1400" b="1" dirty="0" err="1" smtClean="0">
                <a:solidFill>
                  <a:srgbClr val="00B0F0"/>
                </a:solidFill>
                <a:latin typeface="Consolas" charset="0"/>
                <a:ea typeface="Consolas" charset="0"/>
                <a:cs typeface="Consolas" charset="0"/>
              </a:rPr>
              <a:t>y+p</a:t>
            </a:r>
            <a:r>
              <a:rPr lang="en-US" sz="1400" b="1" dirty="0" smtClean="0">
                <a:solidFill>
                  <a:srgbClr val="00B0F0"/>
                </a:solidFill>
                <a:latin typeface="Consolas" charset="0"/>
                <a:ea typeface="Consolas" charset="0"/>
                <a:cs typeface="Consolas" charset="0"/>
              </a:rPr>
              <a:t>, c]</a:t>
            </a:r>
            <a:r>
              <a:rPr lang="en-US" sz="1400" dirty="0" smtClean="0">
                <a:solidFill>
                  <a:schemeClr val="tx2"/>
                </a:solidFill>
                <a:latin typeface="Consolas" charset="0"/>
                <a:ea typeface="Consolas" charset="0"/>
                <a:cs typeface="Consolas" charset="0"/>
              </a:rPr>
              <a:t>,</a:t>
            </a:r>
            <a:r>
              <a:rPr lang="en-US" sz="1400" dirty="0" smtClean="0">
                <a:solidFill>
                  <a:srgbClr val="00B0F0"/>
                </a:solidFill>
                <a:latin typeface="Consolas" charset="0"/>
                <a:ea typeface="Consolas" charset="0"/>
                <a:cs typeface="Consolas" charset="0"/>
              </a:rPr>
              <a:t> </a:t>
            </a:r>
            <a:br>
              <a:rPr lang="en-US" sz="1400" dirty="0" smtClean="0">
                <a:solidFill>
                  <a:srgbClr val="00B0F0"/>
                </a:solidFill>
                <a:latin typeface="Consolas" charset="0"/>
                <a:ea typeface="Consolas" charset="0"/>
                <a:cs typeface="Consolas" charset="0"/>
              </a:rPr>
            </a:br>
            <a:r>
              <a:rPr lang="en-US" sz="1400" dirty="0" smtClean="0">
                <a:solidFill>
                  <a:srgbClr val="00B0F0"/>
                </a:solidFill>
                <a:latin typeface="Consolas" charset="0"/>
                <a:ea typeface="Consolas" charset="0"/>
                <a:cs typeface="Consolas" charset="0"/>
              </a:rPr>
              <a:t>                      </a:t>
            </a:r>
            <a:r>
              <a:rPr lang="en-US" sz="1400" dirty="0" err="1" smtClean="0">
                <a:solidFill>
                  <a:schemeClr val="tx2"/>
                </a:solidFill>
                <a:latin typeface="Consolas" charset="0"/>
                <a:ea typeface="Consolas" charset="0"/>
                <a:cs typeface="Consolas" charset="0"/>
              </a:rPr>
              <a:t>maxval</a:t>
            </a:r>
            <a:r>
              <a:rPr lang="en-US" sz="1400" dirty="0" smtClean="0">
                <a:solidFill>
                  <a:schemeClr val="tx2"/>
                </a:solidFill>
                <a:latin typeface="Consolas" charset="0"/>
                <a:ea typeface="Consolas" charset="0"/>
                <a:cs typeface="Consolas" charset="0"/>
              </a:rPr>
              <a:t>)</a:t>
            </a:r>
            <a:br>
              <a:rPr lang="en-US" sz="1400" dirty="0" smtClean="0">
                <a:solidFill>
                  <a:schemeClr val="tx2"/>
                </a:solidFill>
                <a:latin typeface="Consolas" charset="0"/>
                <a:ea typeface="Consolas" charset="0"/>
                <a:cs typeface="Consolas" charset="0"/>
              </a:rPr>
            </a:br>
            <a:r>
              <a:rPr lang="en-US" sz="1400" dirty="0" smtClean="0">
                <a:solidFill>
                  <a:schemeClr val="tx2"/>
                </a:solidFill>
                <a:latin typeface="Consolas" charset="0"/>
                <a:ea typeface="Consolas" charset="0"/>
                <a:cs typeface="Consolas" charset="0"/>
              </a:rPr>
              <a:t>       pool1[x, y, c] = </a:t>
            </a:r>
            <a:r>
              <a:rPr lang="en-US" sz="1400" dirty="0" err="1" smtClean="0">
                <a:solidFill>
                  <a:schemeClr val="tx2"/>
                </a:solidFill>
                <a:latin typeface="Consolas" charset="0"/>
                <a:ea typeface="Consolas" charset="0"/>
                <a:cs typeface="Consolas" charset="0"/>
              </a:rPr>
              <a:t>maxval</a:t>
            </a:r>
            <a:endParaRPr lang="en-US" sz="1400" dirty="0">
              <a:solidFill>
                <a:schemeClr val="tx2"/>
              </a:solidFill>
              <a:latin typeface="Consolas" charset="0"/>
              <a:ea typeface="Consolas" charset="0"/>
              <a:cs typeface="Consolas" charset="0"/>
            </a:endParaRPr>
          </a:p>
        </p:txBody>
      </p:sp>
    </p:spTree>
    <p:extLst>
      <p:ext uri="{BB962C8B-B14F-4D97-AF65-F5344CB8AC3E}">
        <p14:creationId xmlns:p14="http://schemas.microsoft.com/office/powerpoint/2010/main" val="181707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24</a:t>
            </a:fld>
            <a:endParaRPr lang="en-US"/>
          </a:p>
        </p:txBody>
      </p:sp>
      <p:sp>
        <p:nvSpPr>
          <p:cNvPr id="217" name="Title 216"/>
          <p:cNvSpPr>
            <a:spLocks noGrp="1"/>
          </p:cNvSpPr>
          <p:nvPr>
            <p:ph type="title"/>
          </p:nvPr>
        </p:nvSpPr>
        <p:spPr/>
        <p:txBody>
          <a:bodyPr/>
          <a:lstStyle/>
          <a:p>
            <a:r>
              <a:rPr lang="en-US" dirty="0" smtClean="0">
                <a:solidFill>
                  <a:schemeClr val="accent5"/>
                </a:solidFill>
              </a:rPr>
              <a:t>Latte Runtime</a:t>
            </a:r>
            <a:endParaRPr lang="en-US" dirty="0">
              <a:solidFill>
                <a:schemeClr val="accent5"/>
              </a:solidFill>
            </a:endParaRPr>
          </a:p>
        </p:txBody>
      </p:sp>
      <p:sp>
        <p:nvSpPr>
          <p:cNvPr id="304" name="Document 303"/>
          <p:cNvSpPr/>
          <p:nvPr/>
        </p:nvSpPr>
        <p:spPr>
          <a:xfrm>
            <a:off x="146489" y="1390487"/>
            <a:ext cx="1511184" cy="817581"/>
          </a:xfrm>
          <a:prstGeom prst="flowChartDocumen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914400">
              <a:defRPr/>
            </a:pPr>
            <a:r>
              <a:rPr lang="en-US" kern="0" dirty="0">
                <a:solidFill>
                  <a:prstClr val="white"/>
                </a:solidFill>
                <a:latin typeface="Intel Clear" charset="0"/>
                <a:ea typeface="Intel Clear" charset="0"/>
                <a:cs typeface="Intel Clear" charset="0"/>
              </a:rPr>
              <a:t>Network</a:t>
            </a:r>
          </a:p>
          <a:p>
            <a:pPr lvl="0" algn="ctr" defTabSz="914400">
              <a:defRPr/>
            </a:pPr>
            <a:r>
              <a:rPr lang="en-US" kern="0" dirty="0">
                <a:solidFill>
                  <a:prstClr val="white"/>
                </a:solidFill>
                <a:latin typeface="Intel Clear" charset="0"/>
                <a:ea typeface="Intel Clear" charset="0"/>
                <a:cs typeface="Intel Clear" charset="0"/>
              </a:rPr>
              <a:t>Description</a:t>
            </a:r>
          </a:p>
        </p:txBody>
      </p:sp>
      <p:sp>
        <p:nvSpPr>
          <p:cNvPr id="305" name="Process 304"/>
          <p:cNvSpPr/>
          <p:nvPr/>
        </p:nvSpPr>
        <p:spPr>
          <a:xfrm>
            <a:off x="2099240" y="1461377"/>
            <a:ext cx="2028825" cy="667814"/>
          </a:xfrm>
          <a:prstGeom prst="flowChartProcess">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Intel Clear" charset="0"/>
                <a:ea typeface="Intel Clear" charset="0"/>
                <a:cs typeface="Intel Clear" charset="0"/>
              </a:rPr>
              <a:t>Julia Embedded DSL </a:t>
            </a:r>
            <a:r>
              <a:rPr kumimoji="0" lang="en-US" sz="1800" u="none" strike="noStrike" kern="0" cap="none" spc="0" normalizeH="0" baseline="0" noProof="0" dirty="0" smtClean="0">
                <a:ln>
                  <a:noFill/>
                </a:ln>
                <a:solidFill>
                  <a:prstClr val="white"/>
                </a:solidFill>
                <a:effectLst/>
                <a:uLnTx/>
                <a:uFillTx/>
                <a:latin typeface="Intel Clear" charset="0"/>
                <a:ea typeface="Intel Clear" charset="0"/>
                <a:cs typeface="Intel Clear" charset="0"/>
              </a:rPr>
              <a:t>Frontend</a:t>
            </a:r>
          </a:p>
        </p:txBody>
      </p:sp>
      <p:sp>
        <p:nvSpPr>
          <p:cNvPr id="308" name="Data 307"/>
          <p:cNvSpPr/>
          <p:nvPr/>
        </p:nvSpPr>
        <p:spPr>
          <a:xfrm>
            <a:off x="4569632" y="1461377"/>
            <a:ext cx="2028825" cy="672588"/>
          </a:xfrm>
          <a:prstGeom prst="flowChartInputOutpu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Data-flow</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smtClean="0">
                <a:solidFill>
                  <a:prstClr val="white"/>
                </a:solidFill>
                <a:latin typeface="Intel Clear" charset="0"/>
                <a:ea typeface="Intel Clear" charset="0"/>
                <a:cs typeface="Intel Clear" charset="0"/>
              </a:rPr>
              <a:t>Graph</a:t>
            </a:r>
            <a:endPar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endParaRPr>
          </a:p>
        </p:txBody>
      </p:sp>
      <p:sp>
        <p:nvSpPr>
          <p:cNvPr id="309" name="Process 308"/>
          <p:cNvSpPr/>
          <p:nvPr/>
        </p:nvSpPr>
        <p:spPr>
          <a:xfrm>
            <a:off x="4569633" y="2446273"/>
            <a:ext cx="2028825" cy="667814"/>
          </a:xfrm>
          <a:prstGeom prst="flowChartProcess">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Optimizations</a:t>
            </a:r>
          </a:p>
        </p:txBody>
      </p:sp>
      <p:sp>
        <p:nvSpPr>
          <p:cNvPr id="310" name="Process 309"/>
          <p:cNvSpPr/>
          <p:nvPr/>
        </p:nvSpPr>
        <p:spPr>
          <a:xfrm>
            <a:off x="6902300" y="1466153"/>
            <a:ext cx="2028825" cy="667814"/>
          </a:xfrm>
          <a:prstGeom prst="flowChartProcess">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Synthesis</a:t>
            </a:r>
          </a:p>
        </p:txBody>
      </p:sp>
      <p:cxnSp>
        <p:nvCxnSpPr>
          <p:cNvPr id="311" name="Straight Arrow Connector 310"/>
          <p:cNvCxnSpPr>
            <a:stCxn id="308" idx="5"/>
            <a:endCxn id="310" idx="1"/>
          </p:cNvCxnSpPr>
          <p:nvPr/>
        </p:nvCxnSpPr>
        <p:spPr>
          <a:xfrm>
            <a:off x="6395575" y="1797671"/>
            <a:ext cx="506725" cy="2389"/>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12" name="Straight Arrow Connector 311"/>
          <p:cNvCxnSpPr>
            <a:stCxn id="310" idx="2"/>
            <a:endCxn id="752" idx="1"/>
          </p:cNvCxnSpPr>
          <p:nvPr/>
        </p:nvCxnSpPr>
        <p:spPr>
          <a:xfrm flipH="1">
            <a:off x="7916712" y="2133967"/>
            <a:ext cx="1" cy="3155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15" name="Alternate Process 314"/>
          <p:cNvSpPr/>
          <p:nvPr/>
        </p:nvSpPr>
        <p:spPr>
          <a:xfrm>
            <a:off x="2099241" y="3512177"/>
            <a:ext cx="2028825" cy="612648"/>
          </a:xfrm>
          <a:prstGeom prst="flowChartAlternateProcess">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dirty="0" smtClean="0">
                <a:ln>
                  <a:noFill/>
                </a:ln>
                <a:solidFill>
                  <a:prstClr val="white"/>
                </a:solidFill>
                <a:effectLst/>
                <a:uLnTx/>
                <a:uFillTx/>
                <a:latin typeface="Intel Clear" charset="0"/>
                <a:ea typeface="Intel Clear" charset="0"/>
                <a:cs typeface="Intel Clear" charset="0"/>
              </a:rPr>
              <a:t>Parallel Runtime</a:t>
            </a:r>
          </a:p>
        </p:txBody>
      </p:sp>
      <p:sp>
        <p:nvSpPr>
          <p:cNvPr id="316" name="Process 315"/>
          <p:cNvSpPr/>
          <p:nvPr/>
        </p:nvSpPr>
        <p:spPr>
          <a:xfrm>
            <a:off x="2099241" y="2446273"/>
            <a:ext cx="2028825" cy="667814"/>
          </a:xfrm>
          <a:prstGeom prst="flowChartProcess">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x86 Backend</a:t>
            </a:r>
          </a:p>
        </p:txBody>
      </p:sp>
      <p:cxnSp>
        <p:nvCxnSpPr>
          <p:cNvPr id="319" name="Straight Arrow Connector 318"/>
          <p:cNvCxnSpPr>
            <a:stCxn id="309" idx="1"/>
            <a:endCxn id="316" idx="3"/>
          </p:cNvCxnSpPr>
          <p:nvPr/>
        </p:nvCxnSpPr>
        <p:spPr>
          <a:xfrm flipH="1">
            <a:off x="4128066" y="2780180"/>
            <a:ext cx="441567"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20" name="Data 319"/>
          <p:cNvSpPr/>
          <p:nvPr/>
        </p:nvSpPr>
        <p:spPr>
          <a:xfrm>
            <a:off x="146586" y="2473856"/>
            <a:ext cx="1511088" cy="640231"/>
          </a:xfrm>
          <a:prstGeom prst="flowChartInputOutpu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Binary</a:t>
            </a:r>
          </a:p>
        </p:txBody>
      </p:sp>
      <p:cxnSp>
        <p:nvCxnSpPr>
          <p:cNvPr id="596" name="Straight Arrow Connector 595"/>
          <p:cNvCxnSpPr>
            <a:stCxn id="316" idx="1"/>
            <a:endCxn id="320" idx="5"/>
          </p:cNvCxnSpPr>
          <p:nvPr/>
        </p:nvCxnSpPr>
        <p:spPr>
          <a:xfrm flipH="1">
            <a:off x="1506565" y="2780180"/>
            <a:ext cx="592676" cy="1379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27" name="Straight Arrow Connector 626"/>
          <p:cNvCxnSpPr>
            <a:stCxn id="305" idx="3"/>
            <a:endCxn id="308" idx="2"/>
          </p:cNvCxnSpPr>
          <p:nvPr/>
        </p:nvCxnSpPr>
        <p:spPr>
          <a:xfrm>
            <a:off x="4128065" y="1795284"/>
            <a:ext cx="644450" cy="238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64" name="Straight Arrow Connector 663"/>
          <p:cNvCxnSpPr>
            <a:stCxn id="304" idx="3"/>
            <a:endCxn id="305" idx="1"/>
          </p:cNvCxnSpPr>
          <p:nvPr/>
        </p:nvCxnSpPr>
        <p:spPr>
          <a:xfrm flipV="1">
            <a:off x="1657673" y="1795284"/>
            <a:ext cx="441567" cy="3994"/>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52" name="Data 751"/>
          <p:cNvSpPr/>
          <p:nvPr/>
        </p:nvSpPr>
        <p:spPr>
          <a:xfrm>
            <a:off x="6902299" y="2449479"/>
            <a:ext cx="2028825" cy="672588"/>
          </a:xfrm>
          <a:prstGeom prst="flowChartInputOutpu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u="none" strike="noStrike" kern="0" cap="none" spc="0" normalizeH="0" baseline="0" noProof="0" smtClean="0">
                <a:ln>
                  <a:noFill/>
                </a:ln>
                <a:solidFill>
                  <a:prstClr val="white"/>
                </a:solidFill>
                <a:effectLst/>
                <a:uLnTx/>
                <a:uFillTx/>
                <a:latin typeface="Intel Clear" charset="0"/>
                <a:ea typeface="Intel Clear" charset="0"/>
                <a:cs typeface="Intel Clear" charset="0"/>
              </a:rPr>
              <a:t>Latte IR</a:t>
            </a:r>
          </a:p>
        </p:txBody>
      </p:sp>
      <p:cxnSp>
        <p:nvCxnSpPr>
          <p:cNvPr id="756" name="Straight Arrow Connector 755"/>
          <p:cNvCxnSpPr>
            <a:stCxn id="752" idx="2"/>
            <a:endCxn id="309" idx="3"/>
          </p:cNvCxnSpPr>
          <p:nvPr/>
        </p:nvCxnSpPr>
        <p:spPr>
          <a:xfrm flipH="1" flipV="1">
            <a:off x="6598458" y="2780180"/>
            <a:ext cx="506724" cy="5593"/>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77" name="Elbow Connector 776"/>
          <p:cNvCxnSpPr>
            <a:stCxn id="320" idx="4"/>
            <a:endCxn id="315" idx="1"/>
          </p:cNvCxnSpPr>
          <p:nvPr/>
        </p:nvCxnSpPr>
        <p:spPr>
          <a:xfrm rot="16200000" flipH="1">
            <a:off x="1148478" y="2867738"/>
            <a:ext cx="704414" cy="1197111"/>
          </a:xfrm>
          <a:prstGeom prst="bentConnector2">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193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withEffect">
                                  <p:stCondLst>
                                    <p:cond delay="0"/>
                                  </p:stCondLst>
                                  <p:childTnLst>
                                    <p:animRot by="120000">
                                      <p:cBhvr>
                                        <p:cTn id="6" dur="100" fill="hold">
                                          <p:stCondLst>
                                            <p:cond delay="0"/>
                                          </p:stCondLst>
                                        </p:cTn>
                                        <p:tgtEl>
                                          <p:spTgt spid="315"/>
                                        </p:tgtEl>
                                        <p:attrNameLst>
                                          <p:attrName>r</p:attrName>
                                        </p:attrNameLst>
                                      </p:cBhvr>
                                    </p:animRot>
                                    <p:animRot by="-240000">
                                      <p:cBhvr>
                                        <p:cTn id="7" dur="200" fill="hold">
                                          <p:stCondLst>
                                            <p:cond delay="200"/>
                                          </p:stCondLst>
                                        </p:cTn>
                                        <p:tgtEl>
                                          <p:spTgt spid="315"/>
                                        </p:tgtEl>
                                        <p:attrNameLst>
                                          <p:attrName>r</p:attrName>
                                        </p:attrNameLst>
                                      </p:cBhvr>
                                    </p:animRot>
                                    <p:animRot by="240000">
                                      <p:cBhvr>
                                        <p:cTn id="8" dur="200" fill="hold">
                                          <p:stCondLst>
                                            <p:cond delay="400"/>
                                          </p:stCondLst>
                                        </p:cTn>
                                        <p:tgtEl>
                                          <p:spTgt spid="315"/>
                                        </p:tgtEl>
                                        <p:attrNameLst>
                                          <p:attrName>r</p:attrName>
                                        </p:attrNameLst>
                                      </p:cBhvr>
                                    </p:animRot>
                                    <p:animRot by="-240000">
                                      <p:cBhvr>
                                        <p:cTn id="9" dur="200" fill="hold">
                                          <p:stCondLst>
                                            <p:cond delay="600"/>
                                          </p:stCondLst>
                                        </p:cTn>
                                        <p:tgtEl>
                                          <p:spTgt spid="315"/>
                                        </p:tgtEl>
                                        <p:attrNameLst>
                                          <p:attrName>r</p:attrName>
                                        </p:attrNameLst>
                                      </p:cBhvr>
                                    </p:animRot>
                                    <p:animRot by="120000">
                                      <p:cBhvr>
                                        <p:cTn id="10" dur="200" fill="hold">
                                          <p:stCondLst>
                                            <p:cond delay="800"/>
                                          </p:stCondLst>
                                        </p:cTn>
                                        <p:tgtEl>
                                          <p:spTgt spid="3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EE2556C5-CE8C-6547-B838-EA80C61A4AF7}" type="slidenum">
              <a:rPr lang="en-US" smtClean="0"/>
              <a:pPr/>
              <a:t>25</a:t>
            </a:fld>
            <a:endParaRPr lang="en-US"/>
          </a:p>
        </p:txBody>
      </p:sp>
      <p:sp>
        <p:nvSpPr>
          <p:cNvPr id="3" name="Title 2"/>
          <p:cNvSpPr>
            <a:spLocks noGrp="1"/>
          </p:cNvSpPr>
          <p:nvPr>
            <p:ph type="title"/>
          </p:nvPr>
        </p:nvSpPr>
        <p:spPr/>
        <p:txBody>
          <a:bodyPr/>
          <a:lstStyle/>
          <a:p>
            <a:r>
              <a:rPr lang="en-US" dirty="0" smtClean="0">
                <a:solidFill>
                  <a:schemeClr val="accent5"/>
                </a:solidFill>
              </a:rPr>
              <a:t>Latte Runtime</a:t>
            </a:r>
            <a:endParaRPr lang="en-US" dirty="0">
              <a:solidFill>
                <a:schemeClr val="accent5"/>
              </a:solidFill>
            </a:endParaRPr>
          </a:p>
        </p:txBody>
      </p:sp>
      <p:sp>
        <p:nvSpPr>
          <p:cNvPr id="4" name="Content Placeholder 3"/>
          <p:cNvSpPr>
            <a:spLocks noGrp="1"/>
          </p:cNvSpPr>
          <p:nvPr>
            <p:ph sz="quarter" idx="13"/>
          </p:nvPr>
        </p:nvSpPr>
        <p:spPr>
          <a:xfrm>
            <a:off x="455613" y="1203325"/>
            <a:ext cx="3959225" cy="3425825"/>
          </a:xfrm>
        </p:spPr>
        <p:txBody>
          <a:bodyPr>
            <a:normAutofit/>
          </a:bodyPr>
          <a:lstStyle/>
          <a:p>
            <a:pPr marL="0" indent="0">
              <a:buNone/>
            </a:pPr>
            <a:r>
              <a:rPr lang="en-US" sz="2000" dirty="0" smtClean="0">
                <a:ea typeface="Neo Sans Intel" charset="0"/>
                <a:cs typeface="Consolas" panose="020B0609020204030204" pitchFamily="49" charset="0"/>
              </a:rPr>
              <a:t>Manages data-parallel training on distributed memory systems</a:t>
            </a:r>
          </a:p>
          <a:p>
            <a:pPr lvl="1"/>
            <a:r>
              <a:rPr lang="en-US" sz="1700" dirty="0" smtClean="0">
                <a:ea typeface="Neo Sans Intel" charset="0"/>
                <a:cs typeface="Consolas" panose="020B0609020204030204" pitchFamily="49" charset="0"/>
              </a:rPr>
              <a:t>Gradients reduction is overlapped with forward/backward phases</a:t>
            </a:r>
            <a:endParaRPr lang="en-US" sz="2000" dirty="0" smtClean="0">
              <a:ea typeface="Neo Sans Intel" charset="0"/>
              <a:cs typeface="Consolas" panose="020B0609020204030204" pitchFamily="49" charset="0"/>
            </a:endParaRPr>
          </a:p>
          <a:p>
            <a:pPr marL="0" indent="0">
              <a:buNone/>
            </a:pPr>
            <a:r>
              <a:rPr lang="en-US" sz="2000" dirty="0" smtClean="0">
                <a:ea typeface="Neo Sans Intel" charset="0"/>
                <a:cs typeface="Consolas" panose="020B0609020204030204" pitchFamily="49" charset="0"/>
              </a:rPr>
              <a:t>Supports automatic offloading to accelerators (Xeon </a:t>
            </a:r>
            <a:r>
              <a:rPr lang="en-US" sz="2000" dirty="0">
                <a:ea typeface="Neo Sans Intel" charset="0"/>
                <a:cs typeface="Consolas" panose="020B0609020204030204" pitchFamily="49" charset="0"/>
              </a:rPr>
              <a:t>Phi)</a:t>
            </a:r>
          </a:p>
          <a:p>
            <a:pPr lvl="1"/>
            <a:r>
              <a:rPr lang="en-US" sz="1700" dirty="0" smtClean="0">
                <a:ea typeface="Neo Sans Intel" charset="0"/>
                <a:cs typeface="Consolas" panose="020B0609020204030204" pitchFamily="49" charset="0"/>
              </a:rPr>
              <a:t>Data movement to and from accelerator is overlapped with host compute</a:t>
            </a:r>
            <a:endParaRPr lang="en-US" sz="1700" dirty="0">
              <a:ea typeface="Neo Sans Intel" charset="0"/>
              <a:cs typeface="Consolas" panose="020B0609020204030204" pitchFamily="49" charset="0"/>
            </a:endParaRPr>
          </a:p>
          <a:p>
            <a:pPr marL="0" indent="0">
              <a:buNone/>
            </a:pPr>
            <a:endParaRPr lang="en-US" sz="2000" dirty="0" smtClean="0">
              <a:ea typeface="Neo Sans Intel" charset="0"/>
              <a:cs typeface="Consolas" panose="020B0609020204030204" pitchFamily="49" charset="0"/>
            </a:endParaRPr>
          </a:p>
          <a:p>
            <a:pPr marL="0" indent="0">
              <a:buNone/>
            </a:pPr>
            <a:endParaRPr lang="en-US" sz="2000" dirty="0" smtClean="0">
              <a:ea typeface="Neo Sans Intel" charset="0"/>
              <a:cs typeface="Consolas" panose="020B0609020204030204" pitchFamily="49" charset="0"/>
            </a:endParaRPr>
          </a:p>
        </p:txBody>
      </p:sp>
      <p:pic>
        <p:nvPicPr>
          <p:cNvPr id="14" name="Picture 13"/>
          <p:cNvPicPr>
            <a:picLocks noChangeAspect="1"/>
          </p:cNvPicPr>
          <p:nvPr/>
        </p:nvPicPr>
        <p:blipFill>
          <a:blip r:embed="rId3"/>
          <a:stretch>
            <a:fillRect/>
          </a:stretch>
        </p:blipFill>
        <p:spPr>
          <a:xfrm>
            <a:off x="4414838" y="308848"/>
            <a:ext cx="4542342" cy="4329930"/>
          </a:xfrm>
          <a:prstGeom prst="rect">
            <a:avLst/>
          </a:prstGeom>
        </p:spPr>
      </p:pic>
    </p:spTree>
    <p:extLst>
      <p:ext uri="{BB962C8B-B14F-4D97-AF65-F5344CB8AC3E}">
        <p14:creationId xmlns:p14="http://schemas.microsoft.com/office/powerpoint/2010/main" val="110231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26</a:t>
            </a:fld>
            <a:endParaRPr lang="en-US"/>
          </a:p>
        </p:txBody>
      </p:sp>
      <p:sp>
        <p:nvSpPr>
          <p:cNvPr id="3" name="Title 2"/>
          <p:cNvSpPr>
            <a:spLocks noGrp="1"/>
          </p:cNvSpPr>
          <p:nvPr>
            <p:ph type="title"/>
          </p:nvPr>
        </p:nvSpPr>
        <p:spPr/>
        <p:txBody>
          <a:bodyPr/>
          <a:lstStyle/>
          <a:p>
            <a:r>
              <a:rPr lang="en-US" dirty="0" smtClean="0">
                <a:solidFill>
                  <a:schemeClr val="accent5"/>
                </a:solidFill>
              </a:rPr>
              <a:t>Evaluating Latte</a:t>
            </a:r>
            <a:endParaRPr lang="en-US" dirty="0">
              <a:solidFill>
                <a:schemeClr val="accent5"/>
              </a:solidFill>
            </a:endParaRPr>
          </a:p>
        </p:txBody>
      </p:sp>
      <p:sp>
        <p:nvSpPr>
          <p:cNvPr id="4" name="Content Placeholder 3"/>
          <p:cNvSpPr>
            <a:spLocks noGrp="1"/>
          </p:cNvSpPr>
          <p:nvPr>
            <p:ph sz="quarter" idx="13"/>
          </p:nvPr>
        </p:nvSpPr>
        <p:spPr/>
        <p:txBody>
          <a:bodyPr>
            <a:normAutofit/>
          </a:bodyPr>
          <a:lstStyle/>
          <a:p>
            <a:pPr marL="0" indent="0">
              <a:buNone/>
            </a:pPr>
            <a:r>
              <a:rPr lang="en-US" sz="2000" dirty="0" smtClean="0">
                <a:ea typeface="Neo Sans Intel" charset="0"/>
                <a:cs typeface="Consolas" panose="020B0609020204030204" pitchFamily="49" charset="0"/>
              </a:rPr>
              <a:t>Compared performance against open-source frameworks</a:t>
            </a:r>
            <a:endParaRPr lang="en-US" dirty="0" smtClean="0"/>
          </a:p>
          <a:p>
            <a:pPr marL="511175" lvl="1" indent="-285750"/>
            <a:r>
              <a:rPr lang="en-US" sz="2000" dirty="0" err="1" smtClean="0">
                <a:ea typeface="Neo Sans Intel" charset="0"/>
                <a:cs typeface="Consolas" panose="020B0609020204030204" pitchFamily="49" charset="0"/>
              </a:rPr>
              <a:t>Caffe</a:t>
            </a:r>
            <a:r>
              <a:rPr lang="en-US" sz="2000" dirty="0" smtClean="0">
                <a:ea typeface="Neo Sans Intel" charset="0"/>
                <a:cs typeface="Consolas" panose="020B0609020204030204" pitchFamily="49" charset="0"/>
              </a:rPr>
              <a:t> [C++/MKL], </a:t>
            </a:r>
            <a:r>
              <a:rPr lang="en-US" sz="2000" dirty="0" err="1" smtClean="0">
                <a:ea typeface="Neo Sans Intel" charset="0"/>
                <a:cs typeface="Consolas" panose="020B0609020204030204" pitchFamily="49" charset="0"/>
              </a:rPr>
              <a:t>Mocha.jl</a:t>
            </a:r>
            <a:r>
              <a:rPr lang="en-US" sz="2000" dirty="0" smtClean="0">
                <a:ea typeface="Neo Sans Intel" charset="0"/>
                <a:cs typeface="Consolas" panose="020B0609020204030204" pitchFamily="49" charset="0"/>
              </a:rPr>
              <a:t> </a:t>
            </a:r>
            <a:r>
              <a:rPr lang="en-US" sz="2000" dirty="0">
                <a:ea typeface="Neo Sans Intel" charset="0"/>
                <a:cs typeface="Consolas" panose="020B0609020204030204" pitchFamily="49" charset="0"/>
              </a:rPr>
              <a:t>[</a:t>
            </a:r>
            <a:r>
              <a:rPr lang="en-US" sz="2000" dirty="0" smtClean="0">
                <a:ea typeface="Neo Sans Intel" charset="0"/>
                <a:cs typeface="Consolas" panose="020B0609020204030204" pitchFamily="49" charset="0"/>
              </a:rPr>
              <a:t>Julia/MKL</a:t>
            </a:r>
            <a:r>
              <a:rPr lang="en-US" sz="2000" dirty="0">
                <a:ea typeface="Neo Sans Intel" charset="0"/>
                <a:cs typeface="Consolas" panose="020B0609020204030204" pitchFamily="49" charset="0"/>
              </a:rPr>
              <a:t>]</a:t>
            </a:r>
            <a:r>
              <a:rPr lang="en-US" sz="2000" dirty="0" smtClean="0">
                <a:ea typeface="Neo Sans Intel" charset="0"/>
                <a:cs typeface="Consolas" panose="020B0609020204030204" pitchFamily="49" charset="0"/>
              </a:rPr>
              <a:t> (see paper for Mocha results)</a:t>
            </a:r>
          </a:p>
          <a:p>
            <a:pPr marL="511175" lvl="1" indent="-285750"/>
            <a:r>
              <a:rPr lang="en-US" sz="2000" b="1" dirty="0">
                <a:ea typeface="Neo Sans Intel" charset="0"/>
                <a:cs typeface="Consolas" panose="020B0609020204030204" pitchFamily="49" charset="0"/>
              </a:rPr>
              <a:t>Training throughput </a:t>
            </a:r>
            <a:r>
              <a:rPr lang="en-US" sz="2000" dirty="0" smtClean="0">
                <a:ea typeface="Neo Sans Intel" charset="0"/>
                <a:cs typeface="Consolas" panose="020B0609020204030204" pitchFamily="49" charset="0"/>
              </a:rPr>
              <a:t>used as metric</a:t>
            </a:r>
          </a:p>
          <a:p>
            <a:pPr marL="0" indent="0">
              <a:buNone/>
            </a:pPr>
            <a:r>
              <a:rPr lang="en-US" sz="2000" dirty="0" smtClean="0">
                <a:ea typeface="Neo Sans Intel" charset="0"/>
                <a:cs typeface="Consolas" panose="020B0609020204030204" pitchFamily="49" charset="0"/>
              </a:rPr>
              <a:t>Platforms in this talk:</a:t>
            </a:r>
            <a:endParaRPr lang="en-US" sz="2000" dirty="0">
              <a:ea typeface="Neo Sans Intel" charset="0"/>
              <a:cs typeface="Consolas" panose="020B0609020204030204" pitchFamily="49" charset="0"/>
            </a:endParaRPr>
          </a:p>
          <a:p>
            <a:pPr marL="511175" lvl="1" indent="-285750"/>
            <a:r>
              <a:rPr lang="en-US" sz="2000" dirty="0" smtClean="0">
                <a:ea typeface="Neo Sans Intel" charset="0"/>
                <a:cs typeface="Consolas" panose="020B0609020204030204" pitchFamily="49" charset="0"/>
              </a:rPr>
              <a:t>Single </a:t>
            </a:r>
            <a:r>
              <a:rPr lang="en-US" sz="2000" dirty="0">
                <a:ea typeface="Neo Sans Intel" charset="0"/>
                <a:cs typeface="Consolas" panose="020B0609020204030204" pitchFamily="49" charset="0"/>
              </a:rPr>
              <a:t>n</a:t>
            </a:r>
            <a:r>
              <a:rPr lang="en-US" sz="2000" dirty="0" smtClean="0">
                <a:ea typeface="Neo Sans Intel" charset="0"/>
                <a:cs typeface="Consolas" panose="020B0609020204030204" pitchFamily="49" charset="0"/>
              </a:rPr>
              <a:t>ode        : </a:t>
            </a:r>
            <a:r>
              <a:rPr lang="en-US" sz="2000" dirty="0" smtClean="0">
                <a:ea typeface="Neo Sans Intel" charset="0"/>
                <a:cs typeface="Neo Sans Intel" charset="0"/>
              </a:rPr>
              <a:t>Dual-socket </a:t>
            </a:r>
            <a:r>
              <a:rPr lang="en-US" sz="2000" dirty="0">
                <a:ea typeface="Neo Sans Intel" charset="0"/>
                <a:cs typeface="Neo Sans Intel" charset="0"/>
              </a:rPr>
              <a:t>Intel Xeon E5-2699 </a:t>
            </a:r>
            <a:r>
              <a:rPr lang="en-US" sz="2000" dirty="0" smtClean="0">
                <a:ea typeface="Neo Sans Intel" charset="0"/>
                <a:cs typeface="Neo Sans Intel" charset="0"/>
              </a:rPr>
              <a:t>v3 (36 cores)</a:t>
            </a:r>
          </a:p>
          <a:p>
            <a:pPr marL="511175" lvl="1" indent="-285750"/>
            <a:r>
              <a:rPr lang="en-US" sz="2000" dirty="0" smtClean="0">
                <a:ea typeface="Neo Sans Intel" charset="0"/>
                <a:cs typeface="Neo Sans Intel" charset="0"/>
              </a:rPr>
              <a:t>Supercomputer : NERSC Cori Phase 1 (info at </a:t>
            </a:r>
            <a:r>
              <a:rPr lang="en-US" sz="2000" dirty="0" err="1" smtClean="0">
                <a:ea typeface="Neo Sans Intel" charset="0"/>
                <a:cs typeface="Neo Sans Intel" charset="0"/>
              </a:rPr>
              <a:t>nersc.gov</a:t>
            </a:r>
            <a:r>
              <a:rPr lang="en-US" sz="2000" dirty="0" smtClean="0">
                <a:ea typeface="Neo Sans Intel" charset="0"/>
                <a:cs typeface="Neo Sans Intel" charset="0"/>
              </a:rPr>
              <a:t>)</a:t>
            </a:r>
            <a:endParaRPr lang="en-US" sz="1400" dirty="0" smtClean="0">
              <a:ea typeface="Neo Sans Intel" charset="0"/>
              <a:cs typeface="Neo Sans Intel" charset="0"/>
            </a:endParaRPr>
          </a:p>
          <a:p>
            <a:pPr marL="0" indent="-117475">
              <a:buNone/>
            </a:pPr>
            <a:r>
              <a:rPr lang="en-US" sz="2000" dirty="0" smtClean="0">
                <a:ea typeface="Neo Sans Intel" charset="0"/>
                <a:cs typeface="Consolas" panose="020B0609020204030204" pitchFamily="49" charset="0"/>
              </a:rPr>
              <a:t>More Platforms (see paper):</a:t>
            </a:r>
          </a:p>
          <a:p>
            <a:pPr marL="511175" lvl="1" indent="-285750"/>
            <a:r>
              <a:rPr lang="en-US" sz="2000" dirty="0" smtClean="0">
                <a:ea typeface="Neo Sans Intel" charset="0"/>
                <a:cs typeface="Consolas" panose="020B0609020204030204" pitchFamily="49" charset="0"/>
              </a:rPr>
              <a:t>Accelerator Offloading (Xeon + Xeon Phi), Commodity Cluster</a:t>
            </a:r>
          </a:p>
        </p:txBody>
      </p:sp>
    </p:spTree>
    <p:extLst>
      <p:ext uri="{BB962C8B-B14F-4D97-AF65-F5344CB8AC3E}">
        <p14:creationId xmlns:p14="http://schemas.microsoft.com/office/powerpoint/2010/main" val="37321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Latte Single Node Evaluation</a:t>
            </a:r>
            <a:endParaRPr lang="en-US" dirty="0">
              <a:solidFill>
                <a:schemeClr val="accent5"/>
              </a:solidFill>
            </a:endParaRPr>
          </a:p>
        </p:txBody>
      </p:sp>
      <p:sp>
        <p:nvSpPr>
          <p:cNvPr id="3" name="Content Placeholder 2"/>
          <p:cNvSpPr>
            <a:spLocks noGrp="1"/>
          </p:cNvSpPr>
          <p:nvPr>
            <p:ph sz="half" idx="1"/>
          </p:nvPr>
        </p:nvSpPr>
        <p:spPr>
          <a:xfrm>
            <a:off x="628650" y="1369219"/>
            <a:ext cx="7886699" cy="3263504"/>
          </a:xfrm>
        </p:spPr>
        <p:txBody>
          <a:bodyPr/>
          <a:lstStyle/>
          <a:p>
            <a:pPr marL="225425" lvl="1" indent="0" algn="ctr">
              <a:buNone/>
            </a:pPr>
            <a:r>
              <a:rPr lang="en-US" sz="2000" b="1" dirty="0" smtClean="0">
                <a:ea typeface="Neo Sans Intel" charset="0"/>
                <a:cs typeface="Consolas" panose="020B0609020204030204" pitchFamily="49" charset="0"/>
              </a:rPr>
              <a:t>3-6x speedup over </a:t>
            </a:r>
            <a:r>
              <a:rPr lang="en-US" sz="2000" b="1" dirty="0" err="1" smtClean="0">
                <a:ea typeface="Neo Sans Intel" charset="0"/>
                <a:cs typeface="Consolas" panose="020B0609020204030204" pitchFamily="49" charset="0"/>
              </a:rPr>
              <a:t>Caffe</a:t>
            </a:r>
            <a:r>
              <a:rPr lang="en-US" sz="2000" b="1" dirty="0" smtClean="0">
                <a:ea typeface="Neo Sans Intel" charset="0"/>
                <a:cs typeface="Consolas" panose="020B0609020204030204" pitchFamily="49" charset="0"/>
              </a:rPr>
              <a:t> for Training (Forward + Backward)</a:t>
            </a:r>
            <a:endParaRPr lang="en-US" sz="2000" b="1" dirty="0">
              <a:ea typeface="Neo Sans Intel" charset="0"/>
              <a:cs typeface="Consolas" panose="020B0609020204030204" pitchFamily="49" charset="0"/>
            </a:endParaRP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907082" y="1706285"/>
            <a:ext cx="5329834" cy="3197900"/>
          </a:xfrm>
          <a:prstGeom prst="rect">
            <a:avLst/>
          </a:prstGeom>
        </p:spPr>
      </p:pic>
      <p:sp>
        <p:nvSpPr>
          <p:cNvPr id="8" name="Slide Number Placeholder 7"/>
          <p:cNvSpPr>
            <a:spLocks noGrp="1"/>
          </p:cNvSpPr>
          <p:nvPr>
            <p:ph type="sldNum" sz="quarter" idx="12"/>
          </p:nvPr>
        </p:nvSpPr>
        <p:spPr/>
        <p:txBody>
          <a:bodyPr/>
          <a:lstStyle/>
          <a:p>
            <a:fld id="{EE2556C5-CE8C-6547-B838-EA80C61A4AF7}" type="slidenum">
              <a:rPr lang="en-US" smtClean="0"/>
              <a:pPr/>
              <a:t>27</a:t>
            </a:fld>
            <a:endParaRPr lang="en-US"/>
          </a:p>
        </p:txBody>
      </p:sp>
    </p:spTree>
    <p:extLst>
      <p:ext uri="{BB962C8B-B14F-4D97-AF65-F5344CB8AC3E}">
        <p14:creationId xmlns:p14="http://schemas.microsoft.com/office/powerpoint/2010/main" val="118837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Latte Single Node Evaluation</a:t>
            </a:r>
            <a:endParaRPr lang="en-US" dirty="0">
              <a:solidFill>
                <a:schemeClr val="accent5"/>
              </a:solidFill>
            </a:endParaRPr>
          </a:p>
        </p:txBody>
      </p:sp>
      <p:sp>
        <p:nvSpPr>
          <p:cNvPr id="3" name="Content Placeholder 2"/>
          <p:cNvSpPr>
            <a:spLocks noGrp="1"/>
          </p:cNvSpPr>
          <p:nvPr>
            <p:ph sz="half" idx="1"/>
          </p:nvPr>
        </p:nvSpPr>
        <p:spPr>
          <a:xfrm>
            <a:off x="628650" y="1369219"/>
            <a:ext cx="7772400" cy="3263504"/>
          </a:xfrm>
        </p:spPr>
        <p:txBody>
          <a:bodyPr/>
          <a:lstStyle/>
          <a:p>
            <a:pPr marL="0" indent="0" algn="ctr">
              <a:buNone/>
            </a:pPr>
            <a:r>
              <a:rPr lang="en-US" b="1" dirty="0" smtClean="0"/>
              <a:t>Breakdown of optimization effectiveness for first 3 layers of VGG</a:t>
            </a:r>
            <a:endParaRPr lang="en-US" b="1" dirty="0"/>
          </a:p>
        </p:txBody>
      </p:sp>
      <p:sp>
        <p:nvSpPr>
          <p:cNvPr id="8" name="Slide Number Placeholder 7"/>
          <p:cNvSpPr>
            <a:spLocks noGrp="1"/>
          </p:cNvSpPr>
          <p:nvPr>
            <p:ph type="sldNum" sz="quarter" idx="12"/>
          </p:nvPr>
        </p:nvSpPr>
        <p:spPr/>
        <p:txBody>
          <a:bodyPr/>
          <a:lstStyle/>
          <a:p>
            <a:fld id="{EE2556C5-CE8C-6547-B838-EA80C61A4AF7}" type="slidenum">
              <a:rPr lang="en-US" smtClean="0"/>
              <a:pPr/>
              <a:t>28</a:t>
            </a:fld>
            <a:endParaRPr lang="en-US"/>
          </a:p>
        </p:txBody>
      </p:sp>
      <p:pic>
        <p:nvPicPr>
          <p:cNvPr id="7" name="Picture 6"/>
          <p:cNvPicPr>
            <a:picLocks noChangeAspect="1"/>
          </p:cNvPicPr>
          <p:nvPr/>
        </p:nvPicPr>
        <p:blipFill>
          <a:blip r:embed="rId2"/>
          <a:stretch>
            <a:fillRect/>
          </a:stretch>
        </p:blipFill>
        <p:spPr>
          <a:xfrm>
            <a:off x="1157287" y="1580322"/>
            <a:ext cx="6829425" cy="3563178"/>
          </a:xfrm>
          <a:prstGeom prst="rect">
            <a:avLst/>
          </a:prstGeom>
        </p:spPr>
      </p:pic>
    </p:spTree>
    <p:extLst>
      <p:ext uri="{BB962C8B-B14F-4D97-AF65-F5344CB8AC3E}">
        <p14:creationId xmlns:p14="http://schemas.microsoft.com/office/powerpoint/2010/main" val="43381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Latte Single Node Evaluation</a:t>
            </a:r>
            <a:endParaRPr lang="en-US" dirty="0">
              <a:solidFill>
                <a:schemeClr val="accent5"/>
              </a:solidFill>
            </a:endParaRPr>
          </a:p>
        </p:txBody>
      </p:sp>
      <p:sp>
        <p:nvSpPr>
          <p:cNvPr id="3" name="Content Placeholder 2"/>
          <p:cNvSpPr>
            <a:spLocks noGrp="1"/>
          </p:cNvSpPr>
          <p:nvPr>
            <p:ph sz="half" idx="1"/>
          </p:nvPr>
        </p:nvSpPr>
        <p:spPr>
          <a:xfrm>
            <a:off x="628650" y="1369219"/>
            <a:ext cx="6215063" cy="3263504"/>
          </a:xfrm>
        </p:spPr>
        <p:txBody>
          <a:bodyPr>
            <a:normAutofit/>
          </a:bodyPr>
          <a:lstStyle/>
          <a:p>
            <a:pPr marL="0" indent="0" algn="ctr">
              <a:buNone/>
            </a:pPr>
            <a:r>
              <a:rPr lang="en-US" b="1" dirty="0" smtClean="0"/>
              <a:t>Breakdown of speedup for VGG (Forward)</a:t>
            </a:r>
            <a:endParaRPr lang="en-US" sz="1600" dirty="0"/>
          </a:p>
        </p:txBody>
      </p:sp>
      <p:sp>
        <p:nvSpPr>
          <p:cNvPr id="9" name="Slide Number Placeholder 8"/>
          <p:cNvSpPr>
            <a:spLocks noGrp="1"/>
          </p:cNvSpPr>
          <p:nvPr>
            <p:ph type="sldNum" sz="quarter" idx="12"/>
          </p:nvPr>
        </p:nvSpPr>
        <p:spPr/>
        <p:txBody>
          <a:bodyPr/>
          <a:lstStyle/>
          <a:p>
            <a:fld id="{EE2556C5-CE8C-6547-B838-EA80C61A4AF7}" type="slidenum">
              <a:rPr lang="en-US" smtClean="0"/>
              <a:pPr/>
              <a:t>29</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714202"/>
            <a:ext cx="6215063" cy="2606874"/>
          </a:xfrm>
          <a:prstGeom prst="rect">
            <a:avLst/>
          </a:prstGeom>
        </p:spPr>
      </p:pic>
      <p:pic>
        <p:nvPicPr>
          <p:cNvPr id="6" name="Picture 5"/>
          <p:cNvPicPr>
            <a:picLocks noChangeAspect="1"/>
          </p:cNvPicPr>
          <p:nvPr/>
        </p:nvPicPr>
        <p:blipFill rotWithShape="1">
          <a:blip r:embed="rId4"/>
          <a:srcRect l="63719" b="30817"/>
          <a:stretch/>
        </p:blipFill>
        <p:spPr>
          <a:xfrm>
            <a:off x="6818334" y="657225"/>
            <a:ext cx="1614721" cy="4110038"/>
          </a:xfrm>
          <a:prstGeom prst="rect">
            <a:avLst/>
          </a:prstGeom>
        </p:spPr>
      </p:pic>
      <p:sp>
        <p:nvSpPr>
          <p:cNvPr id="8" name="TextBox 7"/>
          <p:cNvSpPr txBox="1"/>
          <p:nvPr/>
        </p:nvSpPr>
        <p:spPr>
          <a:xfrm>
            <a:off x="6514396" y="290274"/>
            <a:ext cx="2222596" cy="369332"/>
          </a:xfrm>
          <a:prstGeom prst="rect">
            <a:avLst/>
          </a:prstGeom>
          <a:noFill/>
        </p:spPr>
        <p:txBody>
          <a:bodyPr wrap="none" rtlCol="0">
            <a:spAutoFit/>
          </a:bodyPr>
          <a:lstStyle/>
          <a:p>
            <a:r>
              <a:rPr lang="en-US" b="1" dirty="0" smtClean="0"/>
              <a:t>First 16 layers of VGG</a:t>
            </a:r>
            <a:endParaRPr lang="en-US" b="1" dirty="0"/>
          </a:p>
        </p:txBody>
      </p:sp>
    </p:spTree>
    <p:extLst>
      <p:ext uri="{BB962C8B-B14F-4D97-AF65-F5344CB8AC3E}">
        <p14:creationId xmlns:p14="http://schemas.microsoft.com/office/powerpoint/2010/main" val="57625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lide Number Placeholder 111"/>
          <p:cNvSpPr>
            <a:spLocks noGrp="1"/>
          </p:cNvSpPr>
          <p:nvPr>
            <p:ph type="sldNum" sz="quarter" idx="12"/>
          </p:nvPr>
        </p:nvSpPr>
        <p:spPr/>
        <p:txBody>
          <a:bodyPr/>
          <a:lstStyle/>
          <a:p>
            <a:fld id="{EE2556C5-CE8C-6547-B838-EA80C61A4AF7}" type="slidenum">
              <a:rPr lang="en-US" smtClean="0"/>
              <a:pPr/>
              <a:t>3</a:t>
            </a:fld>
            <a:endParaRPr lang="en-US" dirty="0"/>
          </a:p>
        </p:txBody>
      </p:sp>
      <p:sp>
        <p:nvSpPr>
          <p:cNvPr id="3" name="Content Placeholder 2"/>
          <p:cNvSpPr>
            <a:spLocks noGrp="1"/>
          </p:cNvSpPr>
          <p:nvPr>
            <p:ph sz="half" idx="1"/>
          </p:nvPr>
        </p:nvSpPr>
        <p:spPr>
          <a:xfrm>
            <a:off x="455613" y="1203325"/>
            <a:ext cx="4006851" cy="1692064"/>
          </a:xfrm>
        </p:spPr>
        <p:txBody>
          <a:bodyPr/>
          <a:lstStyle/>
          <a:p>
            <a:pPr marL="0" indent="0">
              <a:buNone/>
            </a:pPr>
            <a:r>
              <a:rPr lang="en-US" sz="2000" b="1" dirty="0">
                <a:solidFill>
                  <a:schemeClr val="tx2"/>
                </a:solidFill>
              </a:rPr>
              <a:t>Neural </a:t>
            </a:r>
            <a:r>
              <a:rPr lang="en-US" sz="2000" b="1" dirty="0" smtClean="0">
                <a:solidFill>
                  <a:schemeClr val="tx2"/>
                </a:solidFill>
              </a:rPr>
              <a:t>networks: </a:t>
            </a:r>
            <a:r>
              <a:rPr lang="en-US" sz="2000" dirty="0" smtClean="0">
                <a:solidFill>
                  <a:schemeClr val="accent5"/>
                </a:solidFill>
              </a:rPr>
              <a:t>family </a:t>
            </a:r>
            <a:r>
              <a:rPr lang="en-US" sz="2000" dirty="0">
                <a:solidFill>
                  <a:schemeClr val="accent5"/>
                </a:solidFill>
              </a:rPr>
              <a:t>of biologically inspired, machine-learning models</a:t>
            </a:r>
          </a:p>
          <a:p>
            <a:pPr marL="0" indent="0">
              <a:buNone/>
            </a:pPr>
            <a:r>
              <a:rPr lang="en-US" sz="2000" dirty="0" smtClean="0">
                <a:solidFill>
                  <a:schemeClr val="accent5"/>
                </a:solidFill>
              </a:rPr>
              <a:t>Neurons </a:t>
            </a:r>
            <a:r>
              <a:rPr lang="en-US" sz="2000" dirty="0">
                <a:solidFill>
                  <a:schemeClr val="accent5"/>
                </a:solidFill>
              </a:rPr>
              <a:t>are organized into </a:t>
            </a:r>
            <a:r>
              <a:rPr lang="en-US" sz="2000" b="1" dirty="0">
                <a:solidFill>
                  <a:schemeClr val="tx2"/>
                </a:solidFill>
              </a:rPr>
              <a:t>layers</a:t>
            </a:r>
          </a:p>
          <a:p>
            <a:pPr marL="0" indent="0">
              <a:buNone/>
            </a:pPr>
            <a:r>
              <a:rPr lang="en-US" sz="2000" b="1" dirty="0" smtClean="0">
                <a:solidFill>
                  <a:schemeClr val="tx2"/>
                </a:solidFill>
              </a:rPr>
              <a:t>DNN Architecture/Model: </a:t>
            </a:r>
            <a:r>
              <a:rPr lang="en-US" sz="2000" dirty="0" smtClean="0">
                <a:solidFill>
                  <a:schemeClr val="accent5"/>
                </a:solidFill>
              </a:rPr>
              <a:t>a specific configuration of layers</a:t>
            </a:r>
            <a:endParaRPr lang="en-US" sz="2000" dirty="0">
              <a:solidFill>
                <a:schemeClr val="accent5"/>
              </a:solidFill>
            </a:endParaRPr>
          </a:p>
        </p:txBody>
      </p:sp>
      <mc:AlternateContent xmlns:mc="http://schemas.openxmlformats.org/markup-compatibility/2006" xmlns:a14="http://schemas.microsoft.com/office/drawing/2010/main">
        <mc:Choice Requires="a14">
          <p:sp>
            <p:nvSpPr>
              <p:cNvPr id="4" name="Content Placeholder 3"/>
              <p:cNvSpPr>
                <a:spLocks noGrp="1"/>
              </p:cNvSpPr>
              <p:nvPr>
                <p:ph sz="half" idx="13"/>
              </p:nvPr>
            </p:nvSpPr>
            <p:spPr>
              <a:xfrm>
                <a:off x="4678362" y="1203324"/>
                <a:ext cx="4215819" cy="3425825"/>
              </a:xfrm>
            </p:spPr>
            <p:txBody>
              <a:bodyPr/>
              <a:lstStyle/>
              <a:p>
                <a:pPr marL="0" indent="0">
                  <a:buNone/>
                </a:pPr>
                <a:r>
                  <a:rPr lang="en-US" sz="2000" b="1" dirty="0" smtClean="0">
                    <a:solidFill>
                      <a:schemeClr val="tx2"/>
                    </a:solidFill>
                    <a:ea typeface="Neo Sans Intel" charset="0"/>
                    <a:cs typeface="Neo Sans Intel" charset="0"/>
                  </a:rPr>
                  <a:t>WeightedNeuron</a:t>
                </a:r>
                <a:r>
                  <a:rPr lang="en-US" sz="2000" dirty="0" smtClean="0">
                    <a:solidFill>
                      <a:schemeClr val="tx2"/>
                    </a:solidFill>
                    <a:ea typeface="Neo Sans Intel" charset="0"/>
                    <a:cs typeface="Neo Sans Intel" charset="0"/>
                  </a:rPr>
                  <a:t>:</a:t>
                </a:r>
                <a:r>
                  <a:rPr lang="en-US" sz="2000" dirty="0" smtClean="0">
                    <a:solidFill>
                      <a:schemeClr val="accent5"/>
                    </a:solidFill>
                    <a:ea typeface="Neo Sans Intel" charset="0"/>
                    <a:cs typeface="Neo Sans Intel" charset="0"/>
                  </a:rPr>
                  <a:t> </a:t>
                </a:r>
                <a:r>
                  <a:rPr lang="en-US" sz="2000" dirty="0">
                    <a:solidFill>
                      <a:schemeClr val="accent5"/>
                    </a:solidFill>
                    <a:ea typeface="Neo Sans Intel" charset="0"/>
                    <a:cs typeface="Neo Sans Intel" charset="0"/>
                  </a:rPr>
                  <a:t>fundamental building block of neural </a:t>
                </a:r>
                <a:r>
                  <a:rPr lang="en-US" sz="2000" dirty="0" smtClean="0">
                    <a:solidFill>
                      <a:schemeClr val="accent5"/>
                    </a:solidFill>
                    <a:ea typeface="Neo Sans Intel" charset="0"/>
                    <a:cs typeface="Neo Sans Intel" charset="0"/>
                  </a:rPr>
                  <a:t>networks</a:t>
                </a:r>
              </a:p>
              <a:p>
                <a:endParaRPr lang="en-US" sz="2000" dirty="0" smtClean="0">
                  <a:ea typeface="Neo Sans Intel" charset="0"/>
                  <a:cs typeface="Neo Sans Intel" charset="0"/>
                </a:endParaRPr>
              </a:p>
              <a:p>
                <a:endParaRPr lang="en-US" sz="2000" dirty="0">
                  <a:ea typeface="Neo Sans Intel" charset="0"/>
                  <a:cs typeface="Neo Sans Intel" charset="0"/>
                </a:endParaRPr>
              </a:p>
              <a:p>
                <a:endParaRPr lang="en-US" sz="2000" dirty="0" smtClean="0">
                  <a:ea typeface="Neo Sans Intel" charset="0"/>
                  <a:cs typeface="Neo Sans Intel" charset="0"/>
                </a:endParaRPr>
              </a:p>
              <a:p>
                <a:endParaRPr lang="en-US" sz="2000" dirty="0">
                  <a:ea typeface="Neo Sans Intel" charset="0"/>
                  <a:cs typeface="Neo Sans Intel" charset="0"/>
                </a:endParaRPr>
              </a:p>
              <a:p>
                <a:pPr marL="0" indent="0">
                  <a:buNone/>
                </a:pPr>
                <a:endParaRPr lang="en-US" sz="2000" dirty="0">
                  <a:ea typeface="Neo Sans Intel" charset="0"/>
                  <a:cs typeface="Neo Sans Intel" charset="0"/>
                </a:endParaRPr>
              </a:p>
              <a:p>
                <a:pPr marL="0" indent="0">
                  <a:buNone/>
                </a:pPr>
                <a:endParaRPr lang="en-US" sz="2000" dirty="0" smtClean="0">
                  <a:ea typeface="Neo Sans Intel" charset="0"/>
                  <a:cs typeface="Neo Sans Intel" charset="0"/>
                </a:endParaRPr>
              </a:p>
              <a:p>
                <a:pPr marL="0" indent="0">
                  <a:buNone/>
                </a:pPr>
                <a:r>
                  <a:rPr lang="en-US" sz="2000" dirty="0" smtClean="0">
                    <a:ea typeface="Neo Sans Intel" charset="0"/>
                    <a:cs typeface="Neo Sans Intel" charset="0"/>
                  </a:rPr>
                  <a:t>Parameters </a:t>
                </a:r>
                <a14:m>
                  <m:oMath xmlns:m="http://schemas.openxmlformats.org/officeDocument/2006/math">
                    <m:sSub>
                      <m:sSubPr>
                        <m:ctrlPr>
                          <a:rPr lang="en-US" sz="2000" i="1">
                            <a:solidFill>
                              <a:srgbClr val="003C71"/>
                            </a:solidFill>
                            <a:latin typeface="Cambria Math" charset="0"/>
                          </a:rPr>
                        </m:ctrlPr>
                      </m:sSubPr>
                      <m:e>
                        <m:r>
                          <a:rPr lang="en-US" sz="2000" b="0" i="1" smtClean="0">
                            <a:solidFill>
                              <a:srgbClr val="003C71"/>
                            </a:solidFill>
                            <a:latin typeface="Cambria Math" charset="0"/>
                          </a:rPr>
                          <m:t>{</m:t>
                        </m:r>
                        <m:r>
                          <a:rPr lang="en-US" sz="2000" i="1">
                            <a:solidFill>
                              <a:srgbClr val="003C71"/>
                            </a:solidFill>
                            <a:latin typeface="Cambria Math" charset="0"/>
                          </a:rPr>
                          <m:t>𝑤</m:t>
                        </m:r>
                      </m:e>
                      <m:sub>
                        <m:r>
                          <a:rPr lang="en-US" sz="2000" b="0" i="1" smtClean="0">
                            <a:solidFill>
                              <a:srgbClr val="003C71"/>
                            </a:solidFill>
                            <a:latin typeface="Cambria Math" charset="0"/>
                          </a:rPr>
                          <m:t>1</m:t>
                        </m:r>
                      </m:sub>
                    </m:sSub>
                    <m:r>
                      <a:rPr lang="en-US" sz="2000" b="0" i="0" smtClean="0">
                        <a:solidFill>
                          <a:srgbClr val="003C71"/>
                        </a:solidFill>
                        <a:latin typeface="Cambria Math" charset="0"/>
                      </a:rPr>
                      <m:t>,</m:t>
                    </m:r>
                    <m:sSub>
                      <m:sSubPr>
                        <m:ctrlPr>
                          <a:rPr lang="en-US" sz="2000" i="1">
                            <a:solidFill>
                              <a:srgbClr val="003C71"/>
                            </a:solidFill>
                            <a:latin typeface="Cambria Math" charset="0"/>
                          </a:rPr>
                        </m:ctrlPr>
                      </m:sSubPr>
                      <m:e>
                        <m:r>
                          <a:rPr lang="en-US" sz="2000" i="1">
                            <a:solidFill>
                              <a:srgbClr val="003C71"/>
                            </a:solidFill>
                            <a:latin typeface="Cambria Math" charset="0"/>
                          </a:rPr>
                          <m:t>𝑤</m:t>
                        </m:r>
                      </m:e>
                      <m:sub>
                        <m:r>
                          <a:rPr lang="en-US" sz="2000" b="0" i="1" smtClean="0">
                            <a:solidFill>
                              <a:srgbClr val="003C71"/>
                            </a:solidFill>
                            <a:latin typeface="Cambria Math" charset="0"/>
                          </a:rPr>
                          <m:t>2</m:t>
                        </m:r>
                      </m:sub>
                    </m:sSub>
                    <m:r>
                      <a:rPr lang="en-US" sz="2000" b="0" i="0" smtClean="0">
                        <a:solidFill>
                          <a:srgbClr val="003C71"/>
                        </a:solidFill>
                        <a:latin typeface="Cambria Math" charset="0"/>
                      </a:rPr>
                      <m:t>, </m:t>
                    </m:r>
                    <m:sSub>
                      <m:sSubPr>
                        <m:ctrlPr>
                          <a:rPr lang="en-US" sz="2000" i="1">
                            <a:solidFill>
                              <a:srgbClr val="003C71"/>
                            </a:solidFill>
                            <a:latin typeface="Cambria Math" charset="0"/>
                          </a:rPr>
                        </m:ctrlPr>
                      </m:sSubPr>
                      <m:e>
                        <m:r>
                          <a:rPr lang="en-US" sz="2000" i="1">
                            <a:solidFill>
                              <a:srgbClr val="003C71"/>
                            </a:solidFill>
                            <a:latin typeface="Cambria Math" charset="0"/>
                          </a:rPr>
                          <m:t>𝑤</m:t>
                        </m:r>
                      </m:e>
                      <m:sub>
                        <m:r>
                          <a:rPr lang="en-US" sz="2000" b="0" i="1" smtClean="0">
                            <a:solidFill>
                              <a:srgbClr val="003C71"/>
                            </a:solidFill>
                            <a:latin typeface="Cambria Math" charset="0"/>
                          </a:rPr>
                          <m:t>3</m:t>
                        </m:r>
                      </m:sub>
                    </m:sSub>
                    <m:r>
                      <a:rPr lang="en-US" sz="2000" b="0" i="0" smtClean="0">
                        <a:solidFill>
                          <a:srgbClr val="003C71"/>
                        </a:solidFill>
                        <a:latin typeface="Cambria Math" charset="0"/>
                      </a:rPr>
                      <m:t>, </m:t>
                    </m:r>
                    <m:r>
                      <a:rPr lang="en-US" sz="2000" i="1" smtClean="0">
                        <a:solidFill>
                          <a:srgbClr val="003C71"/>
                        </a:solidFill>
                        <a:latin typeface="Cambria Math" charset="0"/>
                      </a:rPr>
                      <m:t>𝑏</m:t>
                    </m:r>
                    <m:r>
                      <a:rPr lang="en-US" sz="2000" b="0" i="1" smtClean="0">
                        <a:solidFill>
                          <a:srgbClr val="003C71"/>
                        </a:solidFill>
                        <a:latin typeface="Cambria Math" charset="0"/>
                      </a:rPr>
                      <m:t>}</m:t>
                    </m:r>
                  </m:oMath>
                </a14:m>
                <a:r>
                  <a:rPr lang="en-US" sz="2000" dirty="0" smtClean="0">
                    <a:latin typeface="Consolas" charset="0"/>
                    <a:ea typeface="Consolas" charset="0"/>
                    <a:cs typeface="Consolas" charset="0"/>
                  </a:rPr>
                  <a:t> </a:t>
                </a:r>
                <a:r>
                  <a:rPr lang="en-US" sz="2000" dirty="0">
                    <a:ea typeface="Neo Sans Intel" charset="0"/>
                    <a:cs typeface="Neo Sans Intel" charset="0"/>
                  </a:rPr>
                  <a:t>are </a:t>
                </a:r>
                <a:r>
                  <a:rPr lang="en-US" sz="2000" dirty="0" smtClean="0">
                    <a:ea typeface="Neo Sans Intel" charset="0"/>
                    <a:cs typeface="Neo Sans Intel" charset="0"/>
                  </a:rPr>
                  <a:t>learned</a:t>
                </a:r>
                <a:endParaRPr lang="en-US" sz="2000" dirty="0"/>
              </a:p>
            </p:txBody>
          </p:sp>
        </mc:Choice>
        <mc:Fallback xmlns="">
          <p:sp>
            <p:nvSpPr>
              <p:cNvPr id="4" name="Content Placeholder 3"/>
              <p:cNvSpPr>
                <a:spLocks noGrp="1" noRot="1" noChangeAspect="1" noMove="1" noResize="1" noEditPoints="1" noAdjustHandles="1" noChangeArrowheads="1" noChangeShapeType="1" noTextEdit="1"/>
              </p:cNvSpPr>
              <p:nvPr>
                <p:ph sz="half" idx="13"/>
              </p:nvPr>
            </p:nvSpPr>
            <p:spPr>
              <a:xfrm>
                <a:off x="4678362" y="1203324"/>
                <a:ext cx="4215819" cy="3425825"/>
              </a:xfrm>
              <a:blipFill rotWithShape="0">
                <a:blip r:embed="rId3"/>
                <a:stretch>
                  <a:fillRect l="-3613" t="-3203" r="-3324"/>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en-US" dirty="0">
                <a:solidFill>
                  <a:schemeClr val="accent5"/>
                </a:solidFill>
              </a:rPr>
              <a:t>Deep Learning 101</a:t>
            </a:r>
          </a:p>
        </p:txBody>
      </p:sp>
      <p:grpSp>
        <p:nvGrpSpPr>
          <p:cNvPr id="6" name="Group 5"/>
          <p:cNvGrpSpPr/>
          <p:nvPr/>
        </p:nvGrpSpPr>
        <p:grpSpPr>
          <a:xfrm>
            <a:off x="4678364" y="2028623"/>
            <a:ext cx="2380091" cy="1775226"/>
            <a:chOff x="7268876" y="1595437"/>
            <a:chExt cx="1909751" cy="1424416"/>
          </a:xfrm>
        </p:grpSpPr>
        <p:cxnSp>
          <p:nvCxnSpPr>
            <p:cNvPr id="11" name="Straight Arrow Connector 10"/>
            <p:cNvCxnSpPr/>
            <p:nvPr/>
          </p:nvCxnSpPr>
          <p:spPr>
            <a:xfrm>
              <a:off x="7684512" y="2307645"/>
              <a:ext cx="583478" cy="0"/>
            </a:xfrm>
            <a:prstGeom prst="straightConnector1">
              <a:avLst/>
            </a:prstGeom>
            <a:ln>
              <a:solidFill>
                <a:schemeClr val="tx2"/>
              </a:solidFill>
              <a:tailEnd type="triangle"/>
            </a:ln>
            <a:effectLst>
              <a:outerShdw blurRad="50800" dist="762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684512" y="1803255"/>
              <a:ext cx="644346" cy="357440"/>
            </a:xfrm>
            <a:prstGeom prst="straightConnector1">
              <a:avLst/>
            </a:prstGeom>
            <a:ln>
              <a:solidFill>
                <a:schemeClr val="tx2"/>
              </a:solidFill>
              <a:tailEnd type="triangle"/>
            </a:ln>
            <a:effectLst>
              <a:outerShdw blurRad="50800" dist="762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7684512" y="2454595"/>
              <a:ext cx="644346" cy="357440"/>
            </a:xfrm>
            <a:prstGeom prst="straightConnector1">
              <a:avLst/>
            </a:prstGeom>
            <a:ln>
              <a:solidFill>
                <a:schemeClr val="tx2"/>
              </a:solidFill>
              <a:tailEnd type="triangle"/>
            </a:ln>
            <a:effectLst>
              <a:outerShdw blurRad="50800" dist="762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8644380" y="2057175"/>
                  <a:ext cx="534247" cy="2963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3C71"/>
                            </a:solidFill>
                            <a:latin typeface="Cambria Math" charset="0"/>
                          </a:rPr>
                          <m:t>+ </m:t>
                        </m:r>
                        <m:r>
                          <a:rPr lang="en-US" i="1">
                            <a:solidFill>
                              <a:srgbClr val="003C71"/>
                            </a:solidFill>
                            <a:latin typeface="Cambria Math" charset="0"/>
                          </a:rPr>
                          <m:t>𝑏</m:t>
                        </m:r>
                      </m:oMath>
                    </m:oMathPara>
                  </a14:m>
                  <a:endParaRPr lang="en-US" dirty="0" smtClean="0">
                    <a:solidFill>
                      <a:schemeClr val="tx2"/>
                    </a:solidFill>
                    <a:latin typeface="Consolas" panose="020B0609020204030204" pitchFamily="49" charset="0"/>
                    <a:cs typeface="Consolas" panose="020B0609020204030204" pitchFamily="49"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8644380" y="2057175"/>
                  <a:ext cx="534247" cy="296347"/>
                </a:xfrm>
                <a:prstGeom prst="rect">
                  <a:avLst/>
                </a:prstGeom>
                <a:blipFill rotWithShape="0">
                  <a:blip r:embed="rId4"/>
                  <a:stretch>
                    <a:fillRect t="-98361" b="-1180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7692141" y="2057175"/>
                  <a:ext cx="597273" cy="2963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3C71"/>
                                </a:solidFill>
                                <a:latin typeface="Cambria Math" charset="0"/>
                              </a:rPr>
                            </m:ctrlPr>
                          </m:sSubPr>
                          <m:e>
                            <m:r>
                              <a:rPr lang="en-US" i="1">
                                <a:solidFill>
                                  <a:srgbClr val="003C71"/>
                                </a:solidFill>
                                <a:latin typeface="Cambria Math" charset="0"/>
                              </a:rPr>
                              <m:t>∗</m:t>
                            </m:r>
                            <m:r>
                              <a:rPr lang="en-US" i="1">
                                <a:solidFill>
                                  <a:srgbClr val="003C71"/>
                                </a:solidFill>
                                <a:latin typeface="Cambria Math" charset="0"/>
                              </a:rPr>
                              <m:t>𝑤</m:t>
                            </m:r>
                          </m:e>
                          <m:sub>
                            <m:r>
                              <a:rPr lang="en-US" b="0" i="1" smtClean="0">
                                <a:solidFill>
                                  <a:srgbClr val="003C71"/>
                                </a:solidFill>
                                <a:latin typeface="Cambria Math" charset="0"/>
                              </a:rPr>
                              <m:t>2</m:t>
                            </m:r>
                          </m:sub>
                        </m:sSub>
                      </m:oMath>
                    </m:oMathPara>
                  </a14:m>
                  <a:endParaRPr lang="en-US" dirty="0">
                    <a:solidFill>
                      <a:schemeClr val="tx2"/>
                    </a:solidFill>
                    <a:latin typeface="Consolas" panose="020B0609020204030204" pitchFamily="49" charset="0"/>
                    <a:cs typeface="Consolas" panose="020B0609020204030204" pitchFamily="49"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7692141" y="2057175"/>
                  <a:ext cx="597273" cy="29634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7268876" y="1595437"/>
                  <a:ext cx="415636" cy="415636"/>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i="1" smtClean="0">
                                <a:solidFill>
                                  <a:srgbClr val="003C71"/>
                                </a:solidFill>
                                <a:latin typeface="Cambria Math" charset="0"/>
                              </a:rPr>
                            </m:ctrlPr>
                          </m:sSubPr>
                          <m:e>
                            <m:r>
                              <a:rPr lang="en-US" i="1">
                                <a:solidFill>
                                  <a:srgbClr val="003C71"/>
                                </a:solidFill>
                                <a:latin typeface="Cambria Math" charset="0"/>
                              </a:rPr>
                              <m:t>𝑥</m:t>
                            </m:r>
                          </m:e>
                          <m:sub>
                            <m:r>
                              <a:rPr lang="en-US" b="0" i="1" smtClean="0">
                                <a:solidFill>
                                  <a:srgbClr val="003C71"/>
                                </a:solidFill>
                                <a:latin typeface="Cambria Math" charset="0"/>
                              </a:rPr>
                              <m:t>1</m:t>
                            </m:r>
                          </m:sub>
                        </m:sSub>
                      </m:oMath>
                    </m:oMathPara>
                  </a14:m>
                  <a:endParaRPr lang="en-US" dirty="0">
                    <a:solidFill>
                      <a:sysClr val="windowText" lastClr="000000"/>
                    </a:solidFill>
                    <a:latin typeface="Consolas" charset="0"/>
                    <a:ea typeface="Consolas" charset="0"/>
                    <a:cs typeface="Consolas" charset="0"/>
                  </a:endParaRPr>
                </a:p>
              </p:txBody>
            </p:sp>
          </mc:Choice>
          <mc:Fallback xmlns="">
            <p:sp>
              <p:nvSpPr>
                <p:cNvPr id="7" name="Oval 6"/>
                <p:cNvSpPr>
                  <a:spLocks noRot="1" noChangeAspect="1" noMove="1" noResize="1" noEditPoints="1" noAdjustHandles="1" noChangeArrowheads="1" noChangeShapeType="1" noTextEdit="1"/>
                </p:cNvSpPr>
                <p:nvPr/>
              </p:nvSpPr>
              <p:spPr>
                <a:xfrm>
                  <a:off x="7268876" y="1595437"/>
                  <a:ext cx="415636" cy="415636"/>
                </a:xfrm>
                <a:prstGeom prst="ellipse">
                  <a:avLst/>
                </a:prstGeom>
                <a:blipFill rotWithShape="0">
                  <a:blip r:embed="rId6"/>
                  <a:stretch>
                    <a:fillRect/>
                  </a:stretch>
                </a:blipFill>
                <a:ln>
                  <a:solidFill>
                    <a:schemeClr val="accent1"/>
                  </a:solidFill>
                </a:ln>
                <a:effectLst>
                  <a:outerShdw blurRad="50800" dist="762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p:cNvSpPr/>
                <p:nvPr/>
              </p:nvSpPr>
              <p:spPr>
                <a:xfrm>
                  <a:off x="7268876" y="2099827"/>
                  <a:ext cx="415636" cy="415636"/>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i="1" smtClean="0">
                                <a:solidFill>
                                  <a:srgbClr val="003C71"/>
                                </a:solidFill>
                                <a:latin typeface="Cambria Math" charset="0"/>
                              </a:rPr>
                            </m:ctrlPr>
                          </m:sSubPr>
                          <m:e>
                            <m:r>
                              <a:rPr lang="en-US" i="1">
                                <a:solidFill>
                                  <a:srgbClr val="003C71"/>
                                </a:solidFill>
                                <a:latin typeface="Cambria Math" charset="0"/>
                              </a:rPr>
                              <m:t>𝑥</m:t>
                            </m:r>
                          </m:e>
                          <m:sub>
                            <m:r>
                              <a:rPr lang="en-US" b="0" i="1" smtClean="0">
                                <a:solidFill>
                                  <a:srgbClr val="003C71"/>
                                </a:solidFill>
                                <a:latin typeface="Cambria Math" charset="0"/>
                              </a:rPr>
                              <m:t>2</m:t>
                            </m:r>
                          </m:sub>
                        </m:sSub>
                      </m:oMath>
                    </m:oMathPara>
                  </a14:m>
                  <a:endParaRPr lang="en-US" dirty="0">
                    <a:solidFill>
                      <a:sysClr val="windowText" lastClr="000000"/>
                    </a:solidFill>
                    <a:latin typeface="Consolas" charset="0"/>
                    <a:ea typeface="Consolas" charset="0"/>
                    <a:cs typeface="Consolas" charset="0"/>
                  </a:endParaRPr>
                </a:p>
              </p:txBody>
            </p:sp>
          </mc:Choice>
          <mc:Fallback xmlns="">
            <p:sp>
              <p:nvSpPr>
                <p:cNvPr id="8" name="Oval 7"/>
                <p:cNvSpPr>
                  <a:spLocks noRot="1" noChangeAspect="1" noMove="1" noResize="1" noEditPoints="1" noAdjustHandles="1" noChangeArrowheads="1" noChangeShapeType="1" noTextEdit="1"/>
                </p:cNvSpPr>
                <p:nvPr/>
              </p:nvSpPr>
              <p:spPr>
                <a:xfrm>
                  <a:off x="7268876" y="2099827"/>
                  <a:ext cx="415636" cy="415636"/>
                </a:xfrm>
                <a:prstGeom prst="ellipse">
                  <a:avLst/>
                </a:prstGeom>
                <a:blipFill rotWithShape="0">
                  <a:blip r:embed="rId7"/>
                  <a:stretch>
                    <a:fillRect/>
                  </a:stretch>
                </a:blipFill>
                <a:ln>
                  <a:solidFill>
                    <a:schemeClr val="accent1"/>
                  </a:solidFill>
                </a:ln>
                <a:effectLst>
                  <a:outerShdw blurRad="50800" dist="762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p:cNvSpPr/>
                <p:nvPr/>
              </p:nvSpPr>
              <p:spPr>
                <a:xfrm>
                  <a:off x="7268876" y="2604217"/>
                  <a:ext cx="415636" cy="415636"/>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i="1" smtClean="0">
                                <a:solidFill>
                                  <a:srgbClr val="003C71"/>
                                </a:solidFill>
                                <a:latin typeface="Cambria Math" charset="0"/>
                              </a:rPr>
                            </m:ctrlPr>
                          </m:sSubPr>
                          <m:e>
                            <m:r>
                              <a:rPr lang="en-US" i="1">
                                <a:solidFill>
                                  <a:srgbClr val="003C71"/>
                                </a:solidFill>
                                <a:latin typeface="Cambria Math" charset="0"/>
                              </a:rPr>
                              <m:t>𝑥</m:t>
                            </m:r>
                          </m:e>
                          <m:sub>
                            <m:r>
                              <a:rPr lang="en-US" b="0" i="1" smtClean="0">
                                <a:solidFill>
                                  <a:srgbClr val="003C71"/>
                                </a:solidFill>
                                <a:latin typeface="Cambria Math" charset="0"/>
                              </a:rPr>
                              <m:t>3</m:t>
                            </m:r>
                          </m:sub>
                        </m:sSub>
                      </m:oMath>
                    </m:oMathPara>
                  </a14:m>
                  <a:endParaRPr lang="en-US" dirty="0">
                    <a:solidFill>
                      <a:sysClr val="windowText" lastClr="000000"/>
                    </a:solidFill>
                    <a:latin typeface="Consolas" charset="0"/>
                    <a:ea typeface="Consolas" charset="0"/>
                    <a:cs typeface="Consolas" charset="0"/>
                  </a:endParaRPr>
                </a:p>
              </p:txBody>
            </p:sp>
          </mc:Choice>
          <mc:Fallback xmlns="">
            <p:sp>
              <p:nvSpPr>
                <p:cNvPr id="9" name="Oval 8"/>
                <p:cNvSpPr>
                  <a:spLocks noRot="1" noChangeAspect="1" noMove="1" noResize="1" noEditPoints="1" noAdjustHandles="1" noChangeArrowheads="1" noChangeShapeType="1" noTextEdit="1"/>
                </p:cNvSpPr>
                <p:nvPr/>
              </p:nvSpPr>
              <p:spPr>
                <a:xfrm>
                  <a:off x="7268876" y="2604217"/>
                  <a:ext cx="415636" cy="415636"/>
                </a:xfrm>
                <a:prstGeom prst="ellipse">
                  <a:avLst/>
                </a:prstGeom>
                <a:blipFill rotWithShape="0">
                  <a:blip r:embed="rId8"/>
                  <a:stretch>
                    <a:fillRect/>
                  </a:stretch>
                </a:blipFill>
                <a:ln>
                  <a:solidFill>
                    <a:schemeClr val="accent1"/>
                  </a:solidFill>
                </a:ln>
                <a:effectLst>
                  <a:outerShdw blurRad="50800" dist="76200" dir="2700000" algn="tl" rotWithShape="0">
                    <a:prstClr val="black">
                      <a:alpha val="40000"/>
                    </a:prstClr>
                  </a:outerShdw>
                </a:effectLst>
              </p:spPr>
              <p:txBody>
                <a:bodyPr/>
                <a:lstStyle/>
                <a:p>
                  <a:r>
                    <a:rPr lang="en-US">
                      <a:noFill/>
                    </a:rPr>
                    <a:t> </a:t>
                  </a:r>
                </a:p>
              </p:txBody>
            </p:sp>
          </mc:Fallback>
        </mc:AlternateContent>
        <p:sp>
          <p:nvSpPr>
            <p:cNvPr id="10" name="Oval 9"/>
            <p:cNvSpPr/>
            <p:nvPr/>
          </p:nvSpPr>
          <p:spPr>
            <a:xfrm>
              <a:off x="8267990" y="2099827"/>
              <a:ext cx="415636" cy="415636"/>
            </a:xfrm>
            <a:prstGeom prst="ellipse">
              <a:avLst/>
            </a:prstGeom>
            <a:solidFill>
              <a:schemeClr val="bg1"/>
            </a:solidFill>
            <a:ln>
              <a:solidFill>
                <a:schemeClr val="accent1"/>
              </a:solidFill>
            </a:ln>
            <a:effectLst>
              <a:outerShdw blurRad="508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p:cNvSpPr txBox="1"/>
                <p:nvPr/>
              </p:nvSpPr>
              <p:spPr>
                <a:xfrm>
                  <a:off x="7898526" y="1732667"/>
                  <a:ext cx="593002" cy="2963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3C71"/>
                                </a:solidFill>
                                <a:latin typeface="Cambria Math" charset="0"/>
                              </a:rPr>
                            </m:ctrlPr>
                          </m:sSubPr>
                          <m:e>
                            <m:r>
                              <a:rPr lang="en-US" b="0" i="1" smtClean="0">
                                <a:solidFill>
                                  <a:srgbClr val="003C71"/>
                                </a:solidFill>
                                <a:latin typeface="Cambria Math" charset="0"/>
                              </a:rPr>
                              <m:t>∗</m:t>
                            </m:r>
                            <m:r>
                              <a:rPr lang="en-US" i="1">
                                <a:solidFill>
                                  <a:srgbClr val="003C71"/>
                                </a:solidFill>
                                <a:latin typeface="Cambria Math" charset="0"/>
                              </a:rPr>
                              <m:t>𝑤</m:t>
                            </m:r>
                          </m:e>
                          <m:sub>
                            <m:r>
                              <a:rPr lang="en-US" b="0" i="1" smtClean="0">
                                <a:solidFill>
                                  <a:srgbClr val="003C71"/>
                                </a:solidFill>
                                <a:latin typeface="Cambria Math" charset="0"/>
                              </a:rPr>
                              <m:t>1</m:t>
                            </m:r>
                          </m:sub>
                        </m:sSub>
                      </m:oMath>
                    </m:oMathPara>
                  </a14:m>
                  <a:endParaRPr lang="en-US" dirty="0" smtClean="0">
                    <a:solidFill>
                      <a:schemeClr val="tx2"/>
                    </a:solidFill>
                    <a:latin typeface="Consolas" panose="020B0609020204030204" pitchFamily="49" charset="0"/>
                    <a:cs typeface="Consolas" panose="020B0609020204030204" pitchFamily="49"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7898526" y="1732667"/>
                  <a:ext cx="593002" cy="296347"/>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857745" y="2602693"/>
                  <a:ext cx="597273" cy="2963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3C71"/>
                                </a:solidFill>
                                <a:latin typeface="Cambria Math" charset="0"/>
                              </a:rPr>
                            </m:ctrlPr>
                          </m:sSubPr>
                          <m:e>
                            <m:r>
                              <a:rPr lang="en-US" i="1">
                                <a:solidFill>
                                  <a:srgbClr val="003C71"/>
                                </a:solidFill>
                                <a:latin typeface="Cambria Math" charset="0"/>
                              </a:rPr>
                              <m:t>∗</m:t>
                            </m:r>
                            <m:r>
                              <a:rPr lang="en-US" i="1">
                                <a:solidFill>
                                  <a:srgbClr val="003C71"/>
                                </a:solidFill>
                                <a:latin typeface="Cambria Math" charset="0"/>
                              </a:rPr>
                              <m:t>𝑤</m:t>
                            </m:r>
                          </m:e>
                          <m:sub>
                            <m:r>
                              <a:rPr lang="en-US" b="0" i="1" smtClean="0">
                                <a:solidFill>
                                  <a:srgbClr val="003C71"/>
                                </a:solidFill>
                                <a:latin typeface="Cambria Math" charset="0"/>
                              </a:rPr>
                              <m:t>3</m:t>
                            </m:r>
                          </m:sub>
                        </m:sSub>
                      </m:oMath>
                    </m:oMathPara>
                  </a14:m>
                  <a:endParaRPr lang="en-US" dirty="0">
                    <a:solidFill>
                      <a:schemeClr val="tx2"/>
                    </a:solidFill>
                    <a:latin typeface="Consolas" panose="020B0609020204030204" pitchFamily="49" charset="0"/>
                    <a:cs typeface="Consolas" panose="020B0609020204030204" pitchFamily="49"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7857745" y="2602693"/>
                  <a:ext cx="597273" cy="296347"/>
                </a:xfrm>
                <a:prstGeom prst="rect">
                  <a:avLst/>
                </a:prstGeom>
                <a:blipFill rotWithShape="0">
                  <a:blip r:embed="rId10"/>
                  <a:stretch>
                    <a:fillRect/>
                  </a:stretch>
                </a:blipFill>
              </p:spPr>
              <p:txBody>
                <a:bodyPr/>
                <a:lstStyle/>
                <a:p>
                  <a:r>
                    <a:rPr lang="en-US">
                      <a:noFill/>
                    </a:rPr>
                    <a:t> </a:t>
                  </a:r>
                </a:p>
              </p:txBody>
            </p:sp>
          </mc:Fallback>
        </mc:AlternateContent>
        <p:cxnSp>
          <p:nvCxnSpPr>
            <p:cNvPr id="17" name="Straight Arrow Connector 16"/>
            <p:cNvCxnSpPr/>
            <p:nvPr/>
          </p:nvCxnSpPr>
          <p:spPr>
            <a:xfrm>
              <a:off x="8683626" y="2307645"/>
              <a:ext cx="375660" cy="0"/>
            </a:xfrm>
            <a:prstGeom prst="straightConnector1">
              <a:avLst/>
            </a:prstGeom>
            <a:ln>
              <a:solidFill>
                <a:schemeClr val="tx2"/>
              </a:solidFill>
              <a:tailEnd type="triangle"/>
            </a:ln>
            <a:effectLst>
              <a:outerShdw blurRad="50800" dist="762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6390035" y="3196084"/>
                <a:ext cx="2504147" cy="746936"/>
              </a:xfrm>
              <a:prstGeom prst="rect">
                <a:avLst/>
              </a:prstGeom>
              <a:noFill/>
            </p:spPr>
            <p:txBody>
              <a:bodyPr vert="horz"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003C71"/>
                          </a:solidFill>
                          <a:latin typeface="Cambria Math" charset="0"/>
                        </a:rPr>
                        <m:t>𝑓</m:t>
                      </m:r>
                      <m:d>
                        <m:dPr>
                          <m:ctrlPr>
                            <a:rPr lang="en-US" sz="2000" b="0" i="1" smtClean="0">
                              <a:solidFill>
                                <a:srgbClr val="003C71"/>
                              </a:solidFill>
                              <a:latin typeface="Cambria Math" charset="0"/>
                            </a:rPr>
                          </m:ctrlPr>
                        </m:dPr>
                        <m:e>
                          <m:r>
                            <a:rPr lang="en-US" sz="2000" b="0" i="1" smtClean="0">
                              <a:solidFill>
                                <a:srgbClr val="003C71"/>
                              </a:solidFill>
                              <a:latin typeface="Cambria Math" charset="0"/>
                            </a:rPr>
                            <m:t>𝑥</m:t>
                          </m:r>
                        </m:e>
                      </m:d>
                      <m:r>
                        <a:rPr lang="en-US" sz="2000" b="0" i="1" smtClean="0">
                          <a:solidFill>
                            <a:srgbClr val="003C71"/>
                          </a:solidFill>
                          <a:latin typeface="Cambria Math" charset="0"/>
                        </a:rPr>
                        <m:t>=</m:t>
                      </m:r>
                      <m:r>
                        <a:rPr lang="en-US" sz="2000" b="0" i="1" smtClean="0">
                          <a:solidFill>
                            <a:srgbClr val="003C71"/>
                          </a:solidFill>
                          <a:latin typeface="Cambria Math" charset="0"/>
                        </a:rPr>
                        <m:t>𝑏</m:t>
                      </m:r>
                      <m:r>
                        <a:rPr lang="en-US" sz="2000" b="0" i="1" smtClean="0">
                          <a:solidFill>
                            <a:srgbClr val="003C71"/>
                          </a:solidFill>
                          <a:latin typeface="Cambria Math" charset="0"/>
                        </a:rPr>
                        <m:t>+ </m:t>
                      </m:r>
                      <m:nary>
                        <m:naryPr>
                          <m:chr m:val="∑"/>
                          <m:supHide m:val="on"/>
                          <m:ctrlPr>
                            <a:rPr lang="en-US" sz="2000" b="0" i="1" smtClean="0">
                              <a:solidFill>
                                <a:srgbClr val="003C71"/>
                              </a:solidFill>
                              <a:latin typeface="Cambria Math" charset="0"/>
                            </a:rPr>
                          </m:ctrlPr>
                        </m:naryPr>
                        <m:sub>
                          <m:r>
                            <m:rPr>
                              <m:brk m:alnAt="7"/>
                            </m:rPr>
                            <a:rPr lang="en-US" sz="2000" b="0" i="1" smtClean="0">
                              <a:solidFill>
                                <a:srgbClr val="003C71"/>
                              </a:solidFill>
                              <a:latin typeface="Cambria Math" charset="0"/>
                            </a:rPr>
                            <m:t>𝑖</m:t>
                          </m:r>
                        </m:sub>
                        <m:sup/>
                        <m:e>
                          <m:sSub>
                            <m:sSubPr>
                              <m:ctrlPr>
                                <a:rPr lang="en-US" sz="2000" i="1">
                                  <a:solidFill>
                                    <a:srgbClr val="003C71"/>
                                  </a:solidFill>
                                  <a:latin typeface="Cambria Math" charset="0"/>
                                </a:rPr>
                              </m:ctrlPr>
                            </m:sSubPr>
                            <m:e>
                              <m:r>
                                <a:rPr lang="en-US" sz="2000" i="1">
                                  <a:solidFill>
                                    <a:srgbClr val="003C71"/>
                                  </a:solidFill>
                                  <a:latin typeface="Cambria Math" charset="0"/>
                                </a:rPr>
                                <m:t>𝑤</m:t>
                              </m:r>
                            </m:e>
                            <m:sub>
                              <m:r>
                                <a:rPr lang="en-US" sz="2000" i="1">
                                  <a:solidFill>
                                    <a:srgbClr val="003C71"/>
                                  </a:solidFill>
                                  <a:latin typeface="Cambria Math" charset="0"/>
                                </a:rPr>
                                <m:t>𝑖</m:t>
                              </m:r>
                            </m:sub>
                          </m:sSub>
                          <m:r>
                            <a:rPr lang="en-US" sz="2000" i="1">
                              <a:solidFill>
                                <a:srgbClr val="003C71"/>
                              </a:solidFill>
                              <a:latin typeface="Cambria Math" charset="0"/>
                            </a:rPr>
                            <m:t>∗</m:t>
                          </m:r>
                          <m:sSub>
                            <m:sSubPr>
                              <m:ctrlPr>
                                <a:rPr lang="en-US" sz="2000" i="1" smtClean="0">
                                  <a:solidFill>
                                    <a:srgbClr val="003C71"/>
                                  </a:solidFill>
                                  <a:latin typeface="Cambria Math" charset="0"/>
                                </a:rPr>
                              </m:ctrlPr>
                            </m:sSubPr>
                            <m:e>
                              <m:r>
                                <a:rPr lang="en-US" sz="2000" i="1">
                                  <a:solidFill>
                                    <a:srgbClr val="003C71"/>
                                  </a:solidFill>
                                  <a:latin typeface="Cambria Math" charset="0"/>
                                </a:rPr>
                                <m:t>𝑥</m:t>
                              </m:r>
                            </m:e>
                            <m:sub>
                              <m:r>
                                <a:rPr lang="en-US" sz="2000" i="1">
                                  <a:solidFill>
                                    <a:srgbClr val="003C71"/>
                                  </a:solidFill>
                                  <a:latin typeface="Cambria Math" charset="0"/>
                                </a:rPr>
                                <m:t>𝑖</m:t>
                              </m:r>
                            </m:sub>
                          </m:sSub>
                        </m:e>
                      </m:nary>
                    </m:oMath>
                  </m:oMathPara>
                </a14:m>
                <a:endParaRPr lang="en-US" sz="2400" dirty="0" err="1" smtClean="0">
                  <a:solidFill>
                    <a:srgbClr val="003C71"/>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390035" y="3196084"/>
                <a:ext cx="2504147" cy="746936"/>
              </a:xfrm>
              <a:prstGeom prst="rect">
                <a:avLst/>
              </a:prstGeom>
              <a:blipFill rotWithShape="0">
                <a:blip r:embed="rId11"/>
                <a:stretch>
                  <a:fillRect/>
                </a:stretch>
              </a:blipFill>
            </p:spPr>
            <p:txBody>
              <a:bodyPr/>
              <a:lstStyle/>
              <a:p>
                <a:r>
                  <a:rPr lang="en-US">
                    <a:noFill/>
                  </a:rPr>
                  <a:t> </a:t>
                </a:r>
              </a:p>
            </p:txBody>
          </p:sp>
        </mc:Fallback>
      </mc:AlternateContent>
      <p:grpSp>
        <p:nvGrpSpPr>
          <p:cNvPr id="21" name="Group 20"/>
          <p:cNvGrpSpPr/>
          <p:nvPr/>
        </p:nvGrpSpPr>
        <p:grpSpPr>
          <a:xfrm>
            <a:off x="946947" y="2827979"/>
            <a:ext cx="2415411" cy="1801170"/>
            <a:chOff x="7268874" y="1595437"/>
            <a:chExt cx="1938092" cy="1445233"/>
          </a:xfrm>
          <a:effectLst>
            <a:outerShdw blurRad="50800" dist="76200" dir="2700000" algn="tl" rotWithShape="0">
              <a:prstClr val="black">
                <a:alpha val="40000"/>
              </a:prstClr>
            </a:outerShdw>
          </a:effectLst>
        </p:grpSpPr>
        <p:cxnSp>
          <p:nvCxnSpPr>
            <p:cNvPr id="92" name="Straight Arrow Connector 91"/>
            <p:cNvCxnSpPr>
              <a:stCxn id="25" idx="6"/>
              <a:endCxn id="85" idx="2"/>
            </p:cNvCxnSpPr>
            <p:nvPr/>
          </p:nvCxnSpPr>
          <p:spPr>
            <a:xfrm flipV="1">
              <a:off x="8475808" y="1824072"/>
              <a:ext cx="315520" cy="722326"/>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46" idx="6"/>
              <a:endCxn id="87" idx="2"/>
            </p:cNvCxnSpPr>
            <p:nvPr/>
          </p:nvCxnSpPr>
          <p:spPr>
            <a:xfrm>
              <a:off x="8475808" y="2034188"/>
              <a:ext cx="315521" cy="798664"/>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25" idx="6"/>
              <a:endCxn id="86" idx="2"/>
            </p:cNvCxnSpPr>
            <p:nvPr/>
          </p:nvCxnSpPr>
          <p:spPr>
            <a:xfrm flipV="1">
              <a:off x="8475808" y="2328462"/>
              <a:ext cx="315522" cy="217936"/>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25" idx="6"/>
            </p:cNvCxnSpPr>
            <p:nvPr/>
          </p:nvCxnSpPr>
          <p:spPr>
            <a:xfrm>
              <a:off x="8475808" y="2546398"/>
              <a:ext cx="315520" cy="234374"/>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46" idx="6"/>
              <a:endCxn id="86" idx="2"/>
            </p:cNvCxnSpPr>
            <p:nvPr/>
          </p:nvCxnSpPr>
          <p:spPr>
            <a:xfrm>
              <a:off x="8475808" y="2034188"/>
              <a:ext cx="315522" cy="294274"/>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46" idx="6"/>
              <a:endCxn id="85" idx="2"/>
            </p:cNvCxnSpPr>
            <p:nvPr/>
          </p:nvCxnSpPr>
          <p:spPr>
            <a:xfrm flipV="1">
              <a:off x="8475808" y="1824072"/>
              <a:ext cx="315520" cy="210116"/>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23" idx="6"/>
              <a:endCxn id="25" idx="2"/>
            </p:cNvCxnSpPr>
            <p:nvPr/>
          </p:nvCxnSpPr>
          <p:spPr>
            <a:xfrm>
              <a:off x="7684512" y="2307645"/>
              <a:ext cx="375660" cy="23875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23" idx="6"/>
              <a:endCxn id="46" idx="2"/>
            </p:cNvCxnSpPr>
            <p:nvPr/>
          </p:nvCxnSpPr>
          <p:spPr>
            <a:xfrm flipV="1">
              <a:off x="7684512" y="2034188"/>
              <a:ext cx="375660" cy="273457"/>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2" idx="6"/>
              <a:endCxn id="25" idx="2"/>
            </p:cNvCxnSpPr>
            <p:nvPr/>
          </p:nvCxnSpPr>
          <p:spPr>
            <a:xfrm>
              <a:off x="7684512" y="1803255"/>
              <a:ext cx="375660" cy="74314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4" idx="6"/>
              <a:endCxn id="25" idx="2"/>
            </p:cNvCxnSpPr>
            <p:nvPr/>
          </p:nvCxnSpPr>
          <p:spPr>
            <a:xfrm flipV="1">
              <a:off x="7684512" y="2546398"/>
              <a:ext cx="375660" cy="265637"/>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22" idx="6"/>
              <a:endCxn id="46" idx="2"/>
            </p:cNvCxnSpPr>
            <p:nvPr/>
          </p:nvCxnSpPr>
          <p:spPr>
            <a:xfrm>
              <a:off x="7684512" y="1803255"/>
              <a:ext cx="375660" cy="23093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24" idx="6"/>
              <a:endCxn id="46" idx="2"/>
            </p:cNvCxnSpPr>
            <p:nvPr/>
          </p:nvCxnSpPr>
          <p:spPr>
            <a:xfrm flipV="1">
              <a:off x="7684512" y="2034188"/>
              <a:ext cx="375660" cy="777847"/>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7268874" y="1595437"/>
              <a:ext cx="415636" cy="415636"/>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ysClr val="windowText" lastClr="000000"/>
                </a:solidFill>
                <a:latin typeface="Consolas" charset="0"/>
                <a:ea typeface="Consolas" charset="0"/>
                <a:cs typeface="Consolas" charset="0"/>
              </a:endParaRPr>
            </a:p>
          </p:txBody>
        </p:sp>
        <p:sp>
          <p:nvSpPr>
            <p:cNvPr id="23" name="Oval 22"/>
            <p:cNvSpPr/>
            <p:nvPr/>
          </p:nvSpPr>
          <p:spPr>
            <a:xfrm>
              <a:off x="7268876" y="2099826"/>
              <a:ext cx="415636" cy="415636"/>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ysClr val="windowText" lastClr="000000"/>
                </a:solidFill>
                <a:latin typeface="Consolas" charset="0"/>
                <a:ea typeface="Consolas" charset="0"/>
                <a:cs typeface="Consolas" charset="0"/>
              </a:endParaRPr>
            </a:p>
          </p:txBody>
        </p:sp>
        <p:sp>
          <p:nvSpPr>
            <p:cNvPr id="24" name="Oval 23"/>
            <p:cNvSpPr/>
            <p:nvPr/>
          </p:nvSpPr>
          <p:spPr>
            <a:xfrm>
              <a:off x="7268875" y="2604216"/>
              <a:ext cx="415636" cy="415636"/>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ysClr val="windowText" lastClr="000000"/>
                </a:solidFill>
                <a:latin typeface="Consolas" charset="0"/>
                <a:ea typeface="Consolas" charset="0"/>
                <a:cs typeface="Consolas" charset="0"/>
              </a:endParaRPr>
            </a:p>
          </p:txBody>
        </p:sp>
        <p:sp>
          <p:nvSpPr>
            <p:cNvPr id="25" name="Oval 24"/>
            <p:cNvSpPr/>
            <p:nvPr/>
          </p:nvSpPr>
          <p:spPr>
            <a:xfrm>
              <a:off x="8060172" y="2338580"/>
              <a:ext cx="415636" cy="415636"/>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8060172" y="1826370"/>
              <a:ext cx="415636" cy="415636"/>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8791328" y="1616254"/>
              <a:ext cx="415636" cy="415636"/>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ysClr val="windowText" lastClr="000000"/>
                </a:solidFill>
                <a:latin typeface="Consolas" charset="0"/>
                <a:ea typeface="Consolas" charset="0"/>
                <a:cs typeface="Consolas" charset="0"/>
              </a:endParaRPr>
            </a:p>
          </p:txBody>
        </p:sp>
        <p:sp>
          <p:nvSpPr>
            <p:cNvPr id="86" name="Oval 85"/>
            <p:cNvSpPr/>
            <p:nvPr/>
          </p:nvSpPr>
          <p:spPr>
            <a:xfrm>
              <a:off x="8791330" y="2120644"/>
              <a:ext cx="415636" cy="415636"/>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ysClr val="windowText" lastClr="000000"/>
                </a:solidFill>
                <a:latin typeface="Consolas" charset="0"/>
                <a:ea typeface="Consolas" charset="0"/>
                <a:cs typeface="Consolas" charset="0"/>
              </a:endParaRPr>
            </a:p>
          </p:txBody>
        </p:sp>
        <p:sp>
          <p:nvSpPr>
            <p:cNvPr id="87" name="Oval 86"/>
            <p:cNvSpPr/>
            <p:nvPr/>
          </p:nvSpPr>
          <p:spPr>
            <a:xfrm>
              <a:off x="8791329" y="2625034"/>
              <a:ext cx="415636" cy="415636"/>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ysClr val="windowText" lastClr="000000"/>
                </a:solidFill>
                <a:latin typeface="Consolas" charset="0"/>
                <a:ea typeface="Consolas" charset="0"/>
                <a:cs typeface="Consolas" charset="0"/>
              </a:endParaRPr>
            </a:p>
          </p:txBody>
        </p:sp>
      </p:grpSp>
      <p:sp>
        <p:nvSpPr>
          <p:cNvPr id="107" name="TextBox 106"/>
          <p:cNvSpPr txBox="1"/>
          <p:nvPr/>
        </p:nvSpPr>
        <p:spPr>
          <a:xfrm>
            <a:off x="761215" y="4673970"/>
            <a:ext cx="889463" cy="369332"/>
          </a:xfrm>
          <a:prstGeom prst="rect">
            <a:avLst/>
          </a:prstGeom>
          <a:noFill/>
        </p:spPr>
        <p:txBody>
          <a:bodyPr wrap="square" rtlCol="0">
            <a:spAutoFit/>
          </a:bodyPr>
          <a:lstStyle/>
          <a:p>
            <a:r>
              <a:rPr lang="en-US" smtClean="0"/>
              <a:t>Layer 1</a:t>
            </a:r>
            <a:endParaRPr lang="en-US"/>
          </a:p>
        </p:txBody>
      </p:sp>
      <p:sp>
        <p:nvSpPr>
          <p:cNvPr id="110" name="TextBox 109"/>
          <p:cNvSpPr txBox="1"/>
          <p:nvPr/>
        </p:nvSpPr>
        <p:spPr>
          <a:xfrm>
            <a:off x="1747396" y="4667984"/>
            <a:ext cx="889463" cy="369332"/>
          </a:xfrm>
          <a:prstGeom prst="rect">
            <a:avLst/>
          </a:prstGeom>
          <a:noFill/>
        </p:spPr>
        <p:txBody>
          <a:bodyPr wrap="square" rtlCol="0">
            <a:spAutoFit/>
          </a:bodyPr>
          <a:lstStyle/>
          <a:p>
            <a:r>
              <a:rPr lang="en-US" dirty="0" smtClean="0"/>
              <a:t>Layer 2</a:t>
            </a:r>
            <a:endParaRPr lang="en-US" dirty="0"/>
          </a:p>
        </p:txBody>
      </p:sp>
      <p:sp>
        <p:nvSpPr>
          <p:cNvPr id="111" name="TextBox 110"/>
          <p:cNvSpPr txBox="1"/>
          <p:nvPr/>
        </p:nvSpPr>
        <p:spPr>
          <a:xfrm>
            <a:off x="2658623" y="4667984"/>
            <a:ext cx="889463" cy="369332"/>
          </a:xfrm>
          <a:prstGeom prst="rect">
            <a:avLst/>
          </a:prstGeom>
          <a:noFill/>
        </p:spPr>
        <p:txBody>
          <a:bodyPr wrap="square" rtlCol="0">
            <a:spAutoFit/>
          </a:bodyPr>
          <a:lstStyle/>
          <a:p>
            <a:r>
              <a:rPr lang="en-US" dirty="0" smtClean="0"/>
              <a:t>Layer 3</a:t>
            </a:r>
            <a:endParaRPr lang="en-US" dirty="0"/>
          </a:p>
        </p:txBody>
      </p:sp>
    </p:spTree>
    <p:extLst>
      <p:ext uri="{BB962C8B-B14F-4D97-AF65-F5344CB8AC3E}">
        <p14:creationId xmlns:p14="http://schemas.microsoft.com/office/powerpoint/2010/main" val="136745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dissolve">
                                      <p:cBhvr>
                                        <p:cTn id="18" dur="500"/>
                                        <p:tgtEl>
                                          <p:spTgt spid="11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10"/>
                                        </p:tgtEl>
                                        <p:attrNameLst>
                                          <p:attrName>style.visibility</p:attrName>
                                        </p:attrNameLst>
                                      </p:cBhvr>
                                      <p:to>
                                        <p:strVal val="visible"/>
                                      </p:to>
                                    </p:set>
                                    <p:animEffect transition="in" filter="dissolve">
                                      <p:cBhvr>
                                        <p:cTn id="21" dur="500"/>
                                        <p:tgtEl>
                                          <p:spTgt spid="1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dissolve">
                                      <p:cBhvr>
                                        <p:cTn id="24" dur="500"/>
                                        <p:tgtEl>
                                          <p:spTgt spid="10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dissolve">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dissolve">
                                      <p:cBhvr>
                                        <p:cTn id="34" dur="500"/>
                                        <p:tgtEl>
                                          <p:spTgt spid="4">
                                            <p:txEl>
                                              <p:pRg st="0" end="0"/>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Effect transition="in" filter="dissolve">
                                      <p:cBhvr>
                                        <p:cTn id="43" dur="500"/>
                                        <p:tgtEl>
                                          <p:spTgt spid="4">
                                            <p:txEl>
                                              <p:pRg st="0" end="0"/>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
                                            <p:txEl>
                                              <p:pRg st="7" end="7"/>
                                            </p:txEl>
                                          </p:spTgt>
                                        </p:tgtEl>
                                        <p:attrNameLst>
                                          <p:attrName>style.visibility</p:attrName>
                                        </p:attrNameLst>
                                      </p:cBhvr>
                                      <p:to>
                                        <p:strVal val="visible"/>
                                      </p:to>
                                    </p:set>
                                    <p:animEffect transition="in" filter="dissolve">
                                      <p:cBhvr>
                                        <p:cTn id="46"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9" grpId="0"/>
      <p:bldP spid="107" grpId="0"/>
      <p:bldP spid="110" grpId="0"/>
      <p:bldP spid="1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30</a:t>
            </a:fld>
            <a:endParaRPr lang="en-US"/>
          </a:p>
        </p:txBody>
      </p:sp>
      <p:sp>
        <p:nvSpPr>
          <p:cNvPr id="3" name="Title 2"/>
          <p:cNvSpPr>
            <a:spLocks noGrp="1"/>
          </p:cNvSpPr>
          <p:nvPr>
            <p:ph type="title"/>
          </p:nvPr>
        </p:nvSpPr>
        <p:spPr/>
        <p:txBody>
          <a:bodyPr/>
          <a:lstStyle/>
          <a:p>
            <a:r>
              <a:rPr lang="en-US" dirty="0" smtClean="0">
                <a:solidFill>
                  <a:schemeClr val="accent5"/>
                </a:solidFill>
              </a:rPr>
              <a:t>Latte on Cori</a:t>
            </a:r>
            <a:endParaRPr lang="en-US" dirty="0">
              <a:solidFill>
                <a:schemeClr val="accent5"/>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159" y="743188"/>
            <a:ext cx="6850505" cy="3786241"/>
          </a:xfrm>
          <a:prstGeom prst="rect">
            <a:avLst/>
          </a:prstGeom>
        </p:spPr>
      </p:pic>
      <p:sp>
        <p:nvSpPr>
          <p:cNvPr id="10" name="TextBox 9"/>
          <p:cNvSpPr txBox="1"/>
          <p:nvPr/>
        </p:nvSpPr>
        <p:spPr>
          <a:xfrm>
            <a:off x="844072" y="4245530"/>
            <a:ext cx="7452681" cy="369332"/>
          </a:xfrm>
          <a:prstGeom prst="rect">
            <a:avLst/>
          </a:prstGeom>
          <a:noFill/>
        </p:spPr>
        <p:txBody>
          <a:bodyPr wrap="none" rtlCol="0">
            <a:spAutoFit/>
          </a:bodyPr>
          <a:lstStyle/>
          <a:p>
            <a:r>
              <a:rPr lang="en-US" dirty="0" smtClean="0">
                <a:solidFill>
                  <a:schemeClr val="tx2"/>
                </a:solidFill>
                <a:ea typeface="Neo Sans Intel" charset="0"/>
                <a:cs typeface="Neo Sans Intel" charset="0"/>
              </a:rPr>
              <a:t>Each worker is given a 512 / N sized sub-batch (N = number of Nodes)</a:t>
            </a:r>
          </a:p>
        </p:txBody>
      </p:sp>
    </p:spTree>
    <p:extLst>
      <p:ext uri="{BB962C8B-B14F-4D97-AF65-F5344CB8AC3E}">
        <p14:creationId xmlns:p14="http://schemas.microsoft.com/office/powerpoint/2010/main" val="114247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31</a:t>
            </a:fld>
            <a:endParaRPr lang="en-US"/>
          </a:p>
        </p:txBody>
      </p:sp>
      <p:sp>
        <p:nvSpPr>
          <p:cNvPr id="3" name="Title 2"/>
          <p:cNvSpPr>
            <a:spLocks noGrp="1"/>
          </p:cNvSpPr>
          <p:nvPr>
            <p:ph type="title"/>
          </p:nvPr>
        </p:nvSpPr>
        <p:spPr/>
        <p:txBody>
          <a:bodyPr/>
          <a:lstStyle/>
          <a:p>
            <a:r>
              <a:rPr lang="en-US" dirty="0" smtClean="0">
                <a:solidFill>
                  <a:schemeClr val="accent5"/>
                </a:solidFill>
              </a:rPr>
              <a:t>Conclusion</a:t>
            </a:r>
            <a:endParaRPr lang="en-US" dirty="0">
              <a:solidFill>
                <a:schemeClr val="accent5"/>
              </a:solidFill>
            </a:endParaRPr>
          </a:p>
        </p:txBody>
      </p:sp>
      <p:sp>
        <p:nvSpPr>
          <p:cNvPr id="4" name="Content Placeholder 3"/>
          <p:cNvSpPr>
            <a:spLocks noGrp="1"/>
          </p:cNvSpPr>
          <p:nvPr>
            <p:ph sz="quarter" idx="13"/>
          </p:nvPr>
        </p:nvSpPr>
        <p:spPr>
          <a:xfrm>
            <a:off x="455613" y="1177528"/>
            <a:ext cx="8550339" cy="3425825"/>
          </a:xfrm>
        </p:spPr>
        <p:txBody>
          <a:bodyPr>
            <a:normAutofit/>
          </a:bodyPr>
          <a:lstStyle/>
          <a:p>
            <a:pPr marL="0" indent="0">
              <a:buNone/>
            </a:pPr>
            <a:r>
              <a:rPr lang="en-US" sz="2000" dirty="0" smtClean="0">
                <a:solidFill>
                  <a:schemeClr val="accent5"/>
                </a:solidFill>
                <a:ea typeface="Neo Sans Intel" charset="0"/>
                <a:cs typeface="Neo Sans Intel" charset="0"/>
              </a:rPr>
              <a:t>Developed a </a:t>
            </a:r>
            <a:r>
              <a:rPr lang="en-US" sz="2000" dirty="0">
                <a:solidFill>
                  <a:schemeClr val="accent5"/>
                </a:solidFill>
                <a:ea typeface="Neo Sans Intel" charset="0"/>
                <a:cs typeface="Neo Sans Intel" charset="0"/>
              </a:rPr>
              <a:t>novel abstraction for describing neural </a:t>
            </a:r>
            <a:br>
              <a:rPr lang="en-US" sz="2000" dirty="0">
                <a:solidFill>
                  <a:schemeClr val="accent5"/>
                </a:solidFill>
                <a:ea typeface="Neo Sans Intel" charset="0"/>
                <a:cs typeface="Neo Sans Intel" charset="0"/>
              </a:rPr>
            </a:br>
            <a:r>
              <a:rPr lang="en-US" sz="2000" dirty="0" smtClean="0">
                <a:solidFill>
                  <a:schemeClr val="accent5"/>
                </a:solidFill>
                <a:ea typeface="Neo Sans Intel" charset="0"/>
                <a:cs typeface="Neo Sans Intel" charset="0"/>
              </a:rPr>
              <a:t>networks</a:t>
            </a:r>
          </a:p>
          <a:p>
            <a:pPr marL="0" indent="0">
              <a:buNone/>
            </a:pPr>
            <a:endParaRPr lang="en-US" sz="2000" dirty="0" smtClean="0">
              <a:solidFill>
                <a:schemeClr val="accent5"/>
              </a:solidFill>
              <a:ea typeface="Neo Sans Intel" charset="0"/>
              <a:cs typeface="Neo Sans Intel" charset="0"/>
            </a:endParaRPr>
          </a:p>
          <a:p>
            <a:pPr marL="0" indent="0">
              <a:buNone/>
            </a:pPr>
            <a:r>
              <a:rPr lang="en-US" sz="2000" dirty="0" smtClean="0">
                <a:solidFill>
                  <a:schemeClr val="accent5"/>
                </a:solidFill>
                <a:ea typeface="Neo Sans Intel" charset="0"/>
                <a:cs typeface="Neo Sans Intel" charset="0"/>
              </a:rPr>
              <a:t>Demonstrated performance competitive with existing frameworks</a:t>
            </a:r>
          </a:p>
          <a:p>
            <a:pPr marL="0" indent="0">
              <a:buNone/>
            </a:pPr>
            <a:endParaRPr lang="en-US" dirty="0" smtClean="0">
              <a:ea typeface="Neo Sans Intel" charset="0"/>
              <a:cs typeface="Neo Sans Intel" charset="0"/>
            </a:endParaRPr>
          </a:p>
          <a:p>
            <a:pPr marL="0" indent="0">
              <a:buNone/>
            </a:pPr>
            <a:r>
              <a:rPr lang="en-US" sz="2000" b="1" dirty="0" smtClean="0">
                <a:solidFill>
                  <a:schemeClr val="accent5"/>
                </a:solidFill>
                <a:ea typeface="Neo Sans Intel" charset="0"/>
                <a:cs typeface="Neo Sans Intel" charset="0"/>
              </a:rPr>
              <a:t>Code</a:t>
            </a:r>
            <a:r>
              <a:rPr lang="en-US" sz="2000" dirty="0" smtClean="0">
                <a:solidFill>
                  <a:schemeClr val="accent5"/>
                </a:solidFill>
                <a:ea typeface="Neo Sans Intel" charset="0"/>
                <a:cs typeface="Neo Sans Intel" charset="0"/>
              </a:rPr>
              <a:t>: </a:t>
            </a:r>
            <a:r>
              <a:rPr lang="en-US" sz="2000" dirty="0" err="1" smtClean="0">
                <a:solidFill>
                  <a:schemeClr val="accent5"/>
                </a:solidFill>
                <a:ea typeface="Neo Sans Intel" charset="0"/>
                <a:cs typeface="Neo Sans Intel" charset="0"/>
              </a:rPr>
              <a:t>Latte.jl</a:t>
            </a:r>
            <a:r>
              <a:rPr lang="en-US" sz="2000" dirty="0" smtClean="0">
                <a:solidFill>
                  <a:schemeClr val="accent5"/>
                </a:solidFill>
                <a:ea typeface="Neo Sans Intel" charset="0"/>
                <a:cs typeface="Neo Sans Intel" charset="0"/>
              </a:rPr>
              <a:t> is available at </a:t>
            </a:r>
            <a:r>
              <a:rPr lang="en-US" sz="2000" dirty="0" smtClean="0">
                <a:solidFill>
                  <a:schemeClr val="accent5"/>
                </a:solidFill>
                <a:ea typeface="Neo Sans Intel" charset="0"/>
                <a:cs typeface="Neo Sans Intel" charset="0"/>
                <a:hlinkClick r:id="rId3"/>
              </a:rPr>
              <a:t>https://github.com/IntelLabs/Latte.jl</a:t>
            </a:r>
            <a:endParaRPr lang="en-US" sz="2000" dirty="0" smtClean="0">
              <a:solidFill>
                <a:schemeClr val="accent5"/>
              </a:solidFill>
              <a:ea typeface="Neo Sans Intel" charset="0"/>
              <a:cs typeface="Neo Sans Intel" charset="0"/>
            </a:endParaRPr>
          </a:p>
          <a:p>
            <a:pPr marL="0" indent="0">
              <a:buNone/>
            </a:pPr>
            <a:endParaRPr lang="en-US" sz="2000" dirty="0" smtClean="0">
              <a:solidFill>
                <a:schemeClr val="accent5"/>
              </a:solidFill>
              <a:ea typeface="Neo Sans Intel" charset="0"/>
              <a:cs typeface="Neo Sans Intel" charset="0"/>
            </a:endParaRPr>
          </a:p>
          <a:p>
            <a:pPr marL="0" indent="0">
              <a:buNone/>
            </a:pPr>
            <a:r>
              <a:rPr lang="en-US" sz="2000" b="1" dirty="0" smtClean="0">
                <a:solidFill>
                  <a:schemeClr val="accent5"/>
                </a:solidFill>
                <a:ea typeface="Neo Sans Intel" charset="0"/>
                <a:cs typeface="Neo Sans Intel" charset="0"/>
              </a:rPr>
              <a:t>Ongoing Work</a:t>
            </a:r>
            <a:r>
              <a:rPr lang="en-US" sz="2000" dirty="0" smtClean="0">
                <a:solidFill>
                  <a:schemeClr val="accent5"/>
                </a:solidFill>
                <a:ea typeface="Neo Sans Intel" charset="0"/>
                <a:cs typeface="Neo Sans Intel" charset="0"/>
              </a:rPr>
              <a:t>:</a:t>
            </a:r>
            <a:r>
              <a:rPr lang="en-US" sz="2000" dirty="0">
                <a:solidFill>
                  <a:schemeClr val="accent5"/>
                </a:solidFill>
                <a:ea typeface="Neo Sans Intel" charset="0"/>
                <a:cs typeface="Neo Sans Intel" charset="0"/>
              </a:rPr>
              <a:t> </a:t>
            </a:r>
            <a:r>
              <a:rPr lang="en-US" sz="2000" dirty="0" smtClean="0">
                <a:solidFill>
                  <a:schemeClr val="accent5"/>
                </a:solidFill>
                <a:ea typeface="Neo Sans Intel" charset="0"/>
                <a:cs typeface="Neo Sans Intel" charset="0"/>
              </a:rPr>
              <a:t>Forthcoming release of Python implementation with new features and better performance</a:t>
            </a:r>
            <a:endParaRPr lang="en-US" sz="1600" dirty="0">
              <a:solidFill>
                <a:schemeClr val="accent5"/>
              </a:solidFill>
              <a:ea typeface="Neo Sans Intel" charset="0"/>
              <a:cs typeface="Neo Sans Intel"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7840" y="80386"/>
            <a:ext cx="2202624" cy="1497204"/>
          </a:xfrm>
          <a:prstGeom prst="rect">
            <a:avLst/>
          </a:prstGeom>
          <a:effectLst>
            <a:outerShdw blurRad="50800" dist="76200" dir="2700000" algn="tl" rotWithShape="0">
              <a:prstClr val="black">
                <a:alpha val="40000"/>
              </a:prstClr>
            </a:outerShdw>
            <a:softEdge rad="12700"/>
          </a:effectLst>
        </p:spPr>
      </p:pic>
    </p:spTree>
    <p:extLst>
      <p:ext uri="{BB962C8B-B14F-4D97-AF65-F5344CB8AC3E}">
        <p14:creationId xmlns:p14="http://schemas.microsoft.com/office/powerpoint/2010/main" val="34812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dissolv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dissolv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dissolv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32</a:t>
            </a:fld>
            <a:endParaRPr lang="en-US"/>
          </a:p>
        </p:txBody>
      </p:sp>
      <p:sp>
        <p:nvSpPr>
          <p:cNvPr id="3" name="Title 2"/>
          <p:cNvSpPr>
            <a:spLocks noGrp="1"/>
          </p:cNvSpPr>
          <p:nvPr>
            <p:ph type="title"/>
          </p:nvPr>
        </p:nvSpPr>
        <p:spPr/>
        <p:txBody>
          <a:bodyPr/>
          <a:lstStyle/>
          <a:p>
            <a:r>
              <a:rPr lang="en-US" dirty="0" smtClean="0">
                <a:solidFill>
                  <a:schemeClr val="accent5"/>
                </a:solidFill>
              </a:rPr>
              <a:t>Acknowledgements</a:t>
            </a:r>
            <a:endParaRPr lang="en-US" dirty="0">
              <a:solidFill>
                <a:schemeClr val="accent5"/>
              </a:solidFill>
            </a:endParaRPr>
          </a:p>
        </p:txBody>
      </p:sp>
      <p:sp>
        <p:nvSpPr>
          <p:cNvPr id="4" name="Content Placeholder 3"/>
          <p:cNvSpPr>
            <a:spLocks noGrp="1"/>
          </p:cNvSpPr>
          <p:nvPr>
            <p:ph sz="quarter" idx="13"/>
          </p:nvPr>
        </p:nvSpPr>
        <p:spPr/>
        <p:txBody>
          <a:bodyPr>
            <a:normAutofit/>
          </a:bodyPr>
          <a:lstStyle/>
          <a:p>
            <a:pPr marL="0" indent="0">
              <a:buNone/>
            </a:pPr>
            <a:r>
              <a:rPr lang="en-US" dirty="0" smtClean="0">
                <a:solidFill>
                  <a:schemeClr val="tx2"/>
                </a:solidFill>
              </a:rPr>
              <a:t>Thanks to</a:t>
            </a:r>
            <a:r>
              <a:rPr lang="en-US" b="1" dirty="0" smtClean="0">
                <a:solidFill>
                  <a:schemeClr val="tx2"/>
                </a:solidFill>
              </a:rPr>
              <a:t> Brian Lewis, Lindsey </a:t>
            </a:r>
            <a:r>
              <a:rPr lang="en-US" b="1" dirty="0" err="1" smtClean="0">
                <a:solidFill>
                  <a:schemeClr val="tx2"/>
                </a:solidFill>
              </a:rPr>
              <a:t>Kuper</a:t>
            </a:r>
            <a:r>
              <a:rPr lang="en-US" b="1" dirty="0" smtClean="0">
                <a:solidFill>
                  <a:schemeClr val="tx2"/>
                </a:solidFill>
              </a:rPr>
              <a:t>, </a:t>
            </a:r>
            <a:r>
              <a:rPr lang="en-US" dirty="0" smtClean="0">
                <a:solidFill>
                  <a:schemeClr val="tx2"/>
                </a:solidFill>
              </a:rPr>
              <a:t>and</a:t>
            </a:r>
            <a:r>
              <a:rPr lang="en-US" b="1" dirty="0" smtClean="0">
                <a:solidFill>
                  <a:schemeClr val="tx2"/>
                </a:solidFill>
              </a:rPr>
              <a:t> Justin </a:t>
            </a:r>
            <a:r>
              <a:rPr lang="en-US" b="1" dirty="0" err="1" smtClean="0">
                <a:solidFill>
                  <a:schemeClr val="tx2"/>
                </a:solidFill>
              </a:rPr>
              <a:t>Gottschlich</a:t>
            </a:r>
            <a:r>
              <a:rPr lang="en-US" b="1" dirty="0" smtClean="0">
                <a:solidFill>
                  <a:schemeClr val="tx2"/>
                </a:solidFill>
              </a:rPr>
              <a:t> </a:t>
            </a:r>
            <a:r>
              <a:rPr lang="en-US" dirty="0" smtClean="0">
                <a:solidFill>
                  <a:schemeClr val="tx2"/>
                </a:solidFill>
              </a:rPr>
              <a:t>for their valuable feedback on the paper and presentations.</a:t>
            </a:r>
          </a:p>
          <a:p>
            <a:pPr marL="0" indent="0">
              <a:buNone/>
            </a:pPr>
            <a:endParaRPr lang="en-US" b="1" dirty="0" smtClean="0">
              <a:solidFill>
                <a:schemeClr val="tx2"/>
              </a:solidFill>
            </a:endParaRPr>
          </a:p>
          <a:p>
            <a:pPr marL="0" indent="0">
              <a:buNone/>
            </a:pPr>
            <a:r>
              <a:rPr lang="en-US" dirty="0" smtClean="0">
                <a:solidFill>
                  <a:schemeClr val="tx2"/>
                </a:solidFill>
              </a:rPr>
              <a:t>Thanks to </a:t>
            </a:r>
            <a:r>
              <a:rPr lang="en-US" b="1" dirty="0" smtClean="0">
                <a:solidFill>
                  <a:schemeClr val="tx2"/>
                </a:solidFill>
              </a:rPr>
              <a:t>Paul </a:t>
            </a:r>
            <a:r>
              <a:rPr lang="en-US" b="1" dirty="0">
                <a:solidFill>
                  <a:schemeClr val="tx2"/>
                </a:solidFill>
              </a:rPr>
              <a:t>Hargrove </a:t>
            </a:r>
            <a:r>
              <a:rPr lang="en-US" dirty="0" smtClean="0">
                <a:solidFill>
                  <a:schemeClr val="tx2"/>
                </a:solidFill>
              </a:rPr>
              <a:t>at NERSC for access </a:t>
            </a:r>
            <a:r>
              <a:rPr lang="en-US" dirty="0">
                <a:solidFill>
                  <a:schemeClr val="tx2"/>
                </a:solidFill>
              </a:rPr>
              <a:t>to </a:t>
            </a:r>
            <a:r>
              <a:rPr lang="en-US" dirty="0" smtClean="0">
                <a:solidFill>
                  <a:schemeClr val="tx2"/>
                </a:solidFill>
              </a:rPr>
              <a:t>Cori</a:t>
            </a:r>
          </a:p>
          <a:p>
            <a:pPr marL="0" indent="0">
              <a:buNone/>
            </a:pPr>
            <a:endParaRPr lang="en-US" dirty="0" smtClean="0">
              <a:solidFill>
                <a:schemeClr val="tx2"/>
              </a:solidFill>
            </a:endParaRPr>
          </a:p>
          <a:p>
            <a:pPr marL="0" indent="0">
              <a:buNone/>
            </a:pPr>
            <a:r>
              <a:rPr lang="en-US" sz="1800" dirty="0">
                <a:solidFill>
                  <a:schemeClr val="tx2"/>
                </a:solidFill>
              </a:rPr>
              <a:t>For the UC Berkeley contributors, research was partially funded by DARPA Award Number HR0011- 12-2-0016, the Center for Future Architecture Research, a member of </a:t>
            </a:r>
            <a:r>
              <a:rPr lang="en-US" sz="1800" dirty="0" err="1">
                <a:solidFill>
                  <a:schemeClr val="tx2"/>
                </a:solidFill>
              </a:rPr>
              <a:t>STARnet</a:t>
            </a:r>
            <a:r>
              <a:rPr lang="en-US" sz="1800" dirty="0">
                <a:solidFill>
                  <a:schemeClr val="tx2"/>
                </a:solidFill>
              </a:rPr>
              <a:t>, a Semiconductor Research </a:t>
            </a:r>
            <a:r>
              <a:rPr lang="en-US" sz="1800" dirty="0" smtClean="0">
                <a:solidFill>
                  <a:schemeClr val="tx2"/>
                </a:solidFill>
              </a:rPr>
              <a:t>Corporation </a:t>
            </a:r>
            <a:r>
              <a:rPr lang="en-US" sz="1800" dirty="0">
                <a:solidFill>
                  <a:schemeClr val="tx2"/>
                </a:solidFill>
              </a:rPr>
              <a:t>program sponsored by MARCO and DARPA, and AS- PIRE Lab industrial sponsors and affiliates Intel, Google, Hewlett-Packard, Huawei, LGE, NVIDIA, Oracle, and </a:t>
            </a:r>
            <a:r>
              <a:rPr lang="en-US" sz="1800" dirty="0" smtClean="0">
                <a:solidFill>
                  <a:schemeClr val="tx2"/>
                </a:solidFill>
              </a:rPr>
              <a:t>Samsung</a:t>
            </a:r>
            <a:r>
              <a:rPr lang="en-US" sz="1800" dirty="0">
                <a:solidFill>
                  <a:schemeClr val="tx2"/>
                </a:solidFill>
              </a:rPr>
              <a:t>. </a:t>
            </a:r>
          </a:p>
        </p:txBody>
      </p:sp>
      <p:pic>
        <p:nvPicPr>
          <p:cNvPr id="5" name="Picture 4"/>
          <p:cNvPicPr>
            <a:picLocks noChangeAspect="1"/>
          </p:cNvPicPr>
          <p:nvPr/>
        </p:nvPicPr>
        <p:blipFill>
          <a:blip r:embed="rId3"/>
          <a:stretch>
            <a:fillRect/>
          </a:stretch>
        </p:blipFill>
        <p:spPr>
          <a:xfrm>
            <a:off x="4182546" y="244521"/>
            <a:ext cx="894477" cy="894477"/>
          </a:xfrm>
          <a:prstGeom prst="rect">
            <a:avLst/>
          </a:prstGeom>
        </p:spPr>
      </p:pic>
      <p:pic>
        <p:nvPicPr>
          <p:cNvPr id="8" name="Picture 7"/>
          <p:cNvPicPr>
            <a:picLocks noChangeAspect="1"/>
          </p:cNvPicPr>
          <p:nvPr/>
        </p:nvPicPr>
        <p:blipFill>
          <a:blip r:embed="rId4"/>
          <a:stretch>
            <a:fillRect/>
          </a:stretch>
        </p:blipFill>
        <p:spPr>
          <a:xfrm>
            <a:off x="5434015" y="318308"/>
            <a:ext cx="1964529" cy="746904"/>
          </a:xfrm>
          <a:prstGeom prst="rect">
            <a:avLst/>
          </a:prstGeom>
        </p:spPr>
      </p:pic>
      <p:pic>
        <p:nvPicPr>
          <p:cNvPr id="9" name="Picture 8"/>
          <p:cNvPicPr>
            <a:picLocks noChangeAspect="1"/>
          </p:cNvPicPr>
          <p:nvPr/>
        </p:nvPicPr>
        <p:blipFill>
          <a:blip r:embed="rId5"/>
          <a:stretch>
            <a:fillRect/>
          </a:stretch>
        </p:blipFill>
        <p:spPr>
          <a:xfrm>
            <a:off x="7486650" y="145165"/>
            <a:ext cx="1555555" cy="1045262"/>
          </a:xfrm>
          <a:prstGeom prst="rect">
            <a:avLst/>
          </a:prstGeom>
        </p:spPr>
      </p:pic>
    </p:spTree>
    <p:extLst>
      <p:ext uri="{BB962C8B-B14F-4D97-AF65-F5344CB8AC3E}">
        <p14:creationId xmlns:p14="http://schemas.microsoft.com/office/powerpoint/2010/main" val="191587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4</a:t>
            </a:fld>
            <a:endParaRPr lang="en-US" dirty="0"/>
          </a:p>
        </p:txBody>
      </p:sp>
      <p:sp>
        <p:nvSpPr>
          <p:cNvPr id="3" name="Title 2"/>
          <p:cNvSpPr>
            <a:spLocks noGrp="1"/>
          </p:cNvSpPr>
          <p:nvPr>
            <p:ph type="title"/>
          </p:nvPr>
        </p:nvSpPr>
        <p:spPr/>
        <p:txBody>
          <a:bodyPr/>
          <a:lstStyle/>
          <a:p>
            <a:r>
              <a:rPr lang="en-US" dirty="0" smtClean="0">
                <a:solidFill>
                  <a:schemeClr val="accent5"/>
                </a:solidFill>
              </a:rPr>
              <a:t>Deep Learning 101</a:t>
            </a:r>
            <a:endParaRPr lang="en-US" dirty="0">
              <a:solidFill>
                <a:schemeClr val="accent5"/>
              </a:solidFill>
            </a:endParaRPr>
          </a:p>
        </p:txBody>
      </p:sp>
      <p:sp>
        <p:nvSpPr>
          <p:cNvPr id="4" name="Content Placeholder 3"/>
          <p:cNvSpPr>
            <a:spLocks noGrp="1"/>
          </p:cNvSpPr>
          <p:nvPr>
            <p:ph sz="quarter" idx="13"/>
          </p:nvPr>
        </p:nvSpPr>
        <p:spPr>
          <a:xfrm>
            <a:off x="455613" y="1203325"/>
            <a:ext cx="4830762" cy="3425825"/>
          </a:xfrm>
        </p:spPr>
        <p:txBody>
          <a:bodyPr/>
          <a:lstStyle/>
          <a:p>
            <a:pPr marL="0" indent="0">
              <a:buNone/>
            </a:pPr>
            <a:r>
              <a:rPr lang="en-US" sz="2000" b="1" dirty="0" smtClean="0">
                <a:ea typeface="Neo Sans Intel" charset="0"/>
                <a:cs typeface="Neo Sans Intel" charset="0"/>
              </a:rPr>
              <a:t>Training</a:t>
            </a:r>
            <a:r>
              <a:rPr lang="en-US" sz="2000" dirty="0">
                <a:ea typeface="Neo Sans Intel" charset="0"/>
                <a:cs typeface="Neo Sans Intel" charset="0"/>
              </a:rPr>
              <a:t> </a:t>
            </a:r>
            <a:r>
              <a:rPr lang="en-US" sz="2000" dirty="0" smtClean="0">
                <a:ea typeface="Neo Sans Intel" charset="0"/>
                <a:cs typeface="Neo Sans Intel" charset="0"/>
              </a:rPr>
              <a:t>neural networks</a:t>
            </a:r>
          </a:p>
          <a:p>
            <a:pPr marL="0" indent="0">
              <a:buNone/>
            </a:pPr>
            <a:r>
              <a:rPr lang="en-US" sz="2000" dirty="0" smtClean="0">
                <a:ea typeface="Neo Sans Intel" charset="0"/>
                <a:cs typeface="Neo Sans Intel" charset="0"/>
              </a:rPr>
              <a:t>For each training sample</a:t>
            </a:r>
          </a:p>
          <a:p>
            <a:pPr marL="511175" lvl="1" indent="-285750">
              <a:buFont typeface="Arial" charset="0"/>
              <a:buChar char="•"/>
            </a:pPr>
            <a:r>
              <a:rPr lang="en-US" b="1" dirty="0" smtClean="0">
                <a:ea typeface="Neo Sans Intel" charset="0"/>
                <a:cs typeface="Neo Sans Intel" charset="0"/>
              </a:rPr>
              <a:t>Forward propagation</a:t>
            </a:r>
            <a:r>
              <a:rPr lang="en-US" dirty="0" smtClean="0">
                <a:ea typeface="Neo Sans Intel" charset="0"/>
                <a:cs typeface="Neo Sans Intel" charset="0"/>
              </a:rPr>
              <a:t> </a:t>
            </a:r>
          </a:p>
          <a:p>
            <a:pPr marL="511175" lvl="1" indent="-285750">
              <a:buFont typeface="Arial" charset="0"/>
              <a:buChar char="•"/>
            </a:pPr>
            <a:r>
              <a:rPr lang="en-US" b="1" dirty="0" smtClean="0">
                <a:ea typeface="Neo Sans Intel" charset="0"/>
                <a:cs typeface="Neo Sans Intel" charset="0"/>
              </a:rPr>
              <a:t>Back propagation </a:t>
            </a:r>
          </a:p>
          <a:p>
            <a:pPr marL="511175" lvl="1" indent="-285750">
              <a:buFont typeface="Arial" charset="0"/>
              <a:buChar char="•"/>
            </a:pPr>
            <a:r>
              <a:rPr lang="en-US" dirty="0" smtClean="0">
                <a:ea typeface="Neo Sans Intel" charset="0"/>
                <a:cs typeface="Neo Sans Intel" charset="0"/>
              </a:rPr>
              <a:t>Update parameters</a:t>
            </a:r>
          </a:p>
          <a:p>
            <a:pPr marL="511175" lvl="1" indent="-285750">
              <a:buFont typeface="Arial" charset="0"/>
              <a:buChar char="•"/>
            </a:pPr>
            <a:endParaRPr lang="en-US" dirty="0">
              <a:ea typeface="Neo Sans Intel" charset="0"/>
              <a:cs typeface="Neo Sans Intel" charset="0"/>
            </a:endParaRPr>
          </a:p>
          <a:p>
            <a:pPr marL="0" indent="-117475">
              <a:buNone/>
            </a:pPr>
            <a:r>
              <a:rPr lang="en-US" dirty="0" smtClean="0">
                <a:ea typeface="Neo Sans Intel" charset="0"/>
                <a:cs typeface="Neo Sans Intel" charset="0"/>
              </a:rPr>
              <a:t>Typically process the entire training data set multiple times</a:t>
            </a:r>
          </a:p>
        </p:txBody>
      </p:sp>
      <p:grpSp>
        <p:nvGrpSpPr>
          <p:cNvPr id="7" name="Group 6"/>
          <p:cNvGrpSpPr/>
          <p:nvPr/>
        </p:nvGrpSpPr>
        <p:grpSpPr>
          <a:xfrm>
            <a:off x="5286375" y="1171225"/>
            <a:ext cx="3238488" cy="2414938"/>
            <a:chOff x="7268874" y="1595437"/>
            <a:chExt cx="1938092" cy="1445233"/>
          </a:xfrm>
          <a:effectLst>
            <a:outerShdw blurRad="50800" dist="76200" dir="2700000" algn="tl" rotWithShape="0">
              <a:prstClr val="black">
                <a:alpha val="40000"/>
              </a:prstClr>
            </a:outerShdw>
          </a:effectLst>
        </p:grpSpPr>
        <p:cxnSp>
          <p:nvCxnSpPr>
            <p:cNvPr id="8" name="Straight Arrow Connector 7"/>
            <p:cNvCxnSpPr/>
            <p:nvPr/>
          </p:nvCxnSpPr>
          <p:spPr>
            <a:xfrm flipV="1">
              <a:off x="8475808" y="1824072"/>
              <a:ext cx="315520" cy="722326"/>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8475808" y="2034188"/>
              <a:ext cx="315521" cy="798664"/>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8475808" y="2328462"/>
              <a:ext cx="315522" cy="217936"/>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8475808" y="2546398"/>
              <a:ext cx="315520" cy="234374"/>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75808" y="2034188"/>
              <a:ext cx="315522" cy="294274"/>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8475808" y="1824072"/>
              <a:ext cx="315520" cy="210116"/>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7684512" y="2307645"/>
              <a:ext cx="375660" cy="23875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7684512" y="2034188"/>
              <a:ext cx="375660" cy="273457"/>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27" idx="6"/>
            </p:cNvCxnSpPr>
            <p:nvPr/>
          </p:nvCxnSpPr>
          <p:spPr>
            <a:xfrm>
              <a:off x="7684512" y="1803255"/>
              <a:ext cx="375660" cy="74314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7684512" y="2546398"/>
              <a:ext cx="375660" cy="265637"/>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7" idx="6"/>
            </p:cNvCxnSpPr>
            <p:nvPr/>
          </p:nvCxnSpPr>
          <p:spPr>
            <a:xfrm>
              <a:off x="7684512" y="1803255"/>
              <a:ext cx="375660" cy="23093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7684512" y="2034188"/>
              <a:ext cx="375660" cy="777847"/>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7268874" y="1595437"/>
              <a:ext cx="415636" cy="415636"/>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ysClr val="windowText" lastClr="000000"/>
                </a:solidFill>
                <a:latin typeface="Consolas" charset="0"/>
                <a:ea typeface="Consolas" charset="0"/>
                <a:cs typeface="Consolas" charset="0"/>
              </a:endParaRPr>
            </a:p>
          </p:txBody>
        </p:sp>
        <p:sp>
          <p:nvSpPr>
            <p:cNvPr id="21" name="Oval 20"/>
            <p:cNvSpPr/>
            <p:nvPr/>
          </p:nvSpPr>
          <p:spPr>
            <a:xfrm>
              <a:off x="7268876" y="2099826"/>
              <a:ext cx="415636" cy="415636"/>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ysClr val="windowText" lastClr="000000"/>
                </a:solidFill>
                <a:latin typeface="Consolas" charset="0"/>
                <a:ea typeface="Consolas" charset="0"/>
                <a:cs typeface="Consolas" charset="0"/>
              </a:endParaRPr>
            </a:p>
          </p:txBody>
        </p:sp>
        <p:sp>
          <p:nvSpPr>
            <p:cNvPr id="22" name="Oval 21"/>
            <p:cNvSpPr/>
            <p:nvPr/>
          </p:nvSpPr>
          <p:spPr>
            <a:xfrm>
              <a:off x="7268875" y="2604216"/>
              <a:ext cx="415636" cy="415636"/>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ysClr val="windowText" lastClr="000000"/>
                </a:solidFill>
                <a:latin typeface="Consolas" charset="0"/>
                <a:ea typeface="Consolas" charset="0"/>
                <a:cs typeface="Consolas" charset="0"/>
              </a:endParaRPr>
            </a:p>
          </p:txBody>
        </p:sp>
        <p:sp>
          <p:nvSpPr>
            <p:cNvPr id="23" name="Oval 22"/>
            <p:cNvSpPr/>
            <p:nvPr/>
          </p:nvSpPr>
          <p:spPr>
            <a:xfrm>
              <a:off x="8060172" y="2338580"/>
              <a:ext cx="415636" cy="415636"/>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8060172" y="1826370"/>
              <a:ext cx="415636" cy="415636"/>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8791328" y="1616254"/>
              <a:ext cx="415636" cy="415636"/>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ysClr val="windowText" lastClr="000000"/>
                </a:solidFill>
                <a:latin typeface="Consolas" charset="0"/>
                <a:ea typeface="Consolas" charset="0"/>
                <a:cs typeface="Consolas" charset="0"/>
              </a:endParaRPr>
            </a:p>
          </p:txBody>
        </p:sp>
        <p:sp>
          <p:nvSpPr>
            <p:cNvPr id="26" name="Oval 25"/>
            <p:cNvSpPr/>
            <p:nvPr/>
          </p:nvSpPr>
          <p:spPr>
            <a:xfrm>
              <a:off x="8791330" y="2120644"/>
              <a:ext cx="415636" cy="415636"/>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ysClr val="windowText" lastClr="000000"/>
                </a:solidFill>
                <a:latin typeface="Consolas" charset="0"/>
                <a:ea typeface="Consolas" charset="0"/>
                <a:cs typeface="Consolas" charset="0"/>
              </a:endParaRPr>
            </a:p>
          </p:txBody>
        </p:sp>
        <p:sp>
          <p:nvSpPr>
            <p:cNvPr id="27" name="Oval 26"/>
            <p:cNvSpPr/>
            <p:nvPr/>
          </p:nvSpPr>
          <p:spPr>
            <a:xfrm>
              <a:off x="8791329" y="2625034"/>
              <a:ext cx="415636" cy="415636"/>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ysClr val="windowText" lastClr="000000"/>
                </a:solidFill>
                <a:latin typeface="Consolas" charset="0"/>
                <a:ea typeface="Consolas" charset="0"/>
                <a:cs typeface="Consolas" charset="0"/>
              </a:endParaRPr>
            </a:p>
          </p:txBody>
        </p:sp>
      </p:grpSp>
      <p:cxnSp>
        <p:nvCxnSpPr>
          <p:cNvPr id="29" name="Straight Arrow Connector 28"/>
          <p:cNvCxnSpPr/>
          <p:nvPr/>
        </p:nvCxnSpPr>
        <p:spPr>
          <a:xfrm>
            <a:off x="5286375" y="952556"/>
            <a:ext cx="3238485" cy="0"/>
          </a:xfrm>
          <a:prstGeom prst="straightConnector1">
            <a:avLst/>
          </a:prstGeom>
          <a:ln w="127000">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0800000">
            <a:off x="5286375" y="3852919"/>
            <a:ext cx="3238485" cy="0"/>
          </a:xfrm>
          <a:prstGeom prst="straightConnector1">
            <a:avLst/>
          </a:prstGeom>
          <a:ln w="127000">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884302" y="456992"/>
            <a:ext cx="2143125" cy="369332"/>
          </a:xfrm>
          <a:prstGeom prst="rect">
            <a:avLst/>
          </a:prstGeom>
          <a:noFill/>
        </p:spPr>
        <p:txBody>
          <a:bodyPr wrap="square" rtlCol="0">
            <a:spAutoFit/>
          </a:bodyPr>
          <a:lstStyle/>
          <a:p>
            <a:r>
              <a:rPr lang="en-US" dirty="0" smtClean="0"/>
              <a:t>Forward Activations</a:t>
            </a:r>
            <a:endParaRPr lang="en-US" dirty="0"/>
          </a:p>
        </p:txBody>
      </p:sp>
      <p:sp>
        <p:nvSpPr>
          <p:cNvPr id="34" name="TextBox 33"/>
          <p:cNvSpPr txBox="1"/>
          <p:nvPr/>
        </p:nvSpPr>
        <p:spPr>
          <a:xfrm>
            <a:off x="5884302" y="4010578"/>
            <a:ext cx="2143125" cy="369332"/>
          </a:xfrm>
          <a:prstGeom prst="rect">
            <a:avLst/>
          </a:prstGeom>
          <a:noFill/>
        </p:spPr>
        <p:txBody>
          <a:bodyPr wrap="square" rtlCol="0">
            <a:spAutoFit/>
          </a:bodyPr>
          <a:lstStyle/>
          <a:p>
            <a:r>
              <a:rPr lang="en-US" dirty="0" smtClean="0"/>
              <a:t>Backward Gradients</a:t>
            </a:r>
            <a:endParaRPr lang="en-US" dirty="0"/>
          </a:p>
        </p:txBody>
      </p:sp>
    </p:spTree>
    <p:extLst>
      <p:ext uri="{BB962C8B-B14F-4D97-AF65-F5344CB8AC3E}">
        <p14:creationId xmlns:p14="http://schemas.microsoft.com/office/powerpoint/2010/main" val="57346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dissolv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dissolve">
                                      <p:cBhvr>
                                        <p:cTn id="12" dur="500"/>
                                        <p:tgtEl>
                                          <p:spTgt spid="4">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dissolve">
                                      <p:cBhvr>
                                        <p:cTn id="15" dur="500"/>
                                        <p:tgtEl>
                                          <p:spTgt spid="33"/>
                                        </p:tgtEl>
                                      </p:cBhvr>
                                    </p:animEffect>
                                  </p:childTnLst>
                                </p:cTn>
                              </p:par>
                              <p:par>
                                <p:cTn id="16" presetID="9"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dissolv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dissolve">
                                      <p:cBhvr>
                                        <p:cTn id="23" dur="500"/>
                                        <p:tgtEl>
                                          <p:spTgt spid="4">
                                            <p:txEl>
                                              <p:pRg st="3" end="3"/>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dissolve">
                                      <p:cBhvr>
                                        <p:cTn id="26" dur="500"/>
                                        <p:tgtEl>
                                          <p:spTgt spid="34"/>
                                        </p:tgtEl>
                                      </p:cBhvr>
                                    </p:animEffect>
                                  </p:childTnLst>
                                </p:cTn>
                              </p:par>
                              <p:par>
                                <p:cTn id="27" presetID="9"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dissolve">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dissolve">
                                      <p:cBhvr>
                                        <p:cTn id="34" dur="500"/>
                                        <p:tgtEl>
                                          <p:spTgt spid="4">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dissolve">
                                      <p:cBhvr>
                                        <p:cTn id="39"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455611" y="1647183"/>
            <a:ext cx="8228012" cy="1985482"/>
          </a:xfrm>
          <a:prstGeom prst="rect">
            <a:avLst/>
          </a:prstGeom>
          <a:no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EE2556C5-CE8C-6547-B838-EA80C61A4AF7}" type="slidenum">
              <a:rPr lang="en-US" smtClean="0"/>
              <a:pPr/>
              <a:t>5</a:t>
            </a:fld>
            <a:endParaRPr lang="en-US"/>
          </a:p>
        </p:txBody>
      </p:sp>
      <p:sp>
        <p:nvSpPr>
          <p:cNvPr id="3" name="Title 2"/>
          <p:cNvSpPr>
            <a:spLocks noGrp="1"/>
          </p:cNvSpPr>
          <p:nvPr>
            <p:ph type="title"/>
          </p:nvPr>
        </p:nvSpPr>
        <p:spPr/>
        <p:txBody>
          <a:bodyPr/>
          <a:lstStyle/>
          <a:p>
            <a:r>
              <a:rPr lang="en-US" dirty="0">
                <a:solidFill>
                  <a:schemeClr val="accent5"/>
                </a:solidFill>
                <a:ea typeface="Neo Sans Intel" charset="0"/>
                <a:cs typeface="Neo Sans Intel" charset="0"/>
              </a:rPr>
              <a:t>Deep Learning Research</a:t>
            </a:r>
            <a:endParaRPr lang="en-US" dirty="0">
              <a:solidFill>
                <a:schemeClr val="accent5"/>
              </a:solidFill>
            </a:endParaRPr>
          </a:p>
        </p:txBody>
      </p:sp>
      <p:sp>
        <p:nvSpPr>
          <p:cNvPr id="4" name="Content Placeholder 3"/>
          <p:cNvSpPr>
            <a:spLocks noGrp="1"/>
          </p:cNvSpPr>
          <p:nvPr>
            <p:ph sz="quarter" idx="13"/>
          </p:nvPr>
        </p:nvSpPr>
        <p:spPr>
          <a:xfrm>
            <a:off x="455611" y="3694220"/>
            <a:ext cx="8228012" cy="1073043"/>
          </a:xfrm>
        </p:spPr>
        <p:txBody>
          <a:bodyPr>
            <a:normAutofit/>
          </a:bodyPr>
          <a:lstStyle/>
          <a:p>
            <a:pPr marL="0" indent="0">
              <a:buNone/>
            </a:pPr>
            <a:r>
              <a:rPr lang="en-US" dirty="0" smtClean="0">
                <a:ea typeface="Neo Sans Intel" charset="0"/>
                <a:cs typeface="Neo Sans Intel" charset="0"/>
              </a:rPr>
              <a:t>Can </a:t>
            </a:r>
            <a:r>
              <a:rPr lang="en-US" dirty="0">
                <a:ea typeface="Neo Sans Intel" charset="0"/>
                <a:cs typeface="Neo Sans Intel" charset="0"/>
              </a:rPr>
              <a:t>take </a:t>
            </a:r>
            <a:r>
              <a:rPr lang="en-US" b="1" dirty="0">
                <a:ea typeface="Neo Sans Intel" charset="0"/>
                <a:cs typeface="Neo Sans Intel" charset="0"/>
              </a:rPr>
              <a:t>days to </a:t>
            </a:r>
            <a:r>
              <a:rPr lang="en-US" b="1" dirty="0" smtClean="0">
                <a:ea typeface="Neo Sans Intel" charset="0"/>
                <a:cs typeface="Neo Sans Intel" charset="0"/>
              </a:rPr>
              <a:t>weeks </a:t>
            </a:r>
            <a:r>
              <a:rPr lang="en-US" dirty="0" smtClean="0">
                <a:ea typeface="Neo Sans Intel" charset="0"/>
                <a:cs typeface="Neo Sans Intel" charset="0"/>
              </a:rPr>
              <a:t>to evaluate a new idea</a:t>
            </a:r>
          </a:p>
          <a:p>
            <a:pPr marL="511175" lvl="1" indent="-285750">
              <a:buFont typeface="Arial" charset="0"/>
              <a:buChar char="•"/>
            </a:pPr>
            <a:r>
              <a:rPr lang="en-US" dirty="0" err="1" smtClean="0">
                <a:ea typeface="Neo Sans Intel" charset="0"/>
                <a:cs typeface="Neo Sans Intel" charset="0"/>
              </a:rPr>
              <a:t>AlexNet</a:t>
            </a:r>
            <a:r>
              <a:rPr lang="en-US" dirty="0" smtClean="0">
                <a:ea typeface="Neo Sans Intel" charset="0"/>
                <a:cs typeface="Neo Sans Intel" charset="0"/>
              </a:rPr>
              <a:t> 5-6 days [</a:t>
            </a:r>
            <a:r>
              <a:rPr lang="en-US" dirty="0" err="1" smtClean="0">
                <a:ea typeface="Neo Sans Intel" charset="0"/>
                <a:cs typeface="Neo Sans Intel" charset="0"/>
              </a:rPr>
              <a:t>Krizhevsky</a:t>
            </a:r>
            <a:r>
              <a:rPr lang="en-US" dirty="0" smtClean="0">
                <a:ea typeface="Neo Sans Intel" charset="0"/>
                <a:cs typeface="Neo Sans Intel" charset="0"/>
              </a:rPr>
              <a:t> et al. NIPS ‘12]</a:t>
            </a:r>
          </a:p>
          <a:p>
            <a:pPr marL="511175" lvl="1" indent="-285750">
              <a:buFont typeface="Arial" charset="0"/>
              <a:buChar char="•"/>
            </a:pPr>
            <a:r>
              <a:rPr lang="en-US" dirty="0" smtClean="0">
                <a:ea typeface="Neo Sans Intel" charset="0"/>
                <a:cs typeface="Neo Sans Intel" charset="0"/>
              </a:rPr>
              <a:t>VGG </a:t>
            </a:r>
            <a:r>
              <a:rPr lang="en-US" dirty="0"/>
              <a:t>2-3 weeks [</a:t>
            </a:r>
            <a:r>
              <a:rPr lang="en-US" dirty="0" err="1"/>
              <a:t>Simonyan</a:t>
            </a:r>
            <a:r>
              <a:rPr lang="en-US" dirty="0"/>
              <a:t> et al. ICLR ‘15]</a:t>
            </a:r>
            <a:endParaRPr lang="en-US" dirty="0">
              <a:ea typeface="Neo Sans Intel" charset="0"/>
              <a:cs typeface="Neo Sans Intel" charset="0"/>
            </a:endParaRPr>
          </a:p>
          <a:p>
            <a:pPr marL="0" indent="0">
              <a:buNone/>
            </a:pPr>
            <a:endParaRPr lang="en-US" b="1" dirty="0">
              <a:solidFill>
                <a:srgbClr val="00B050"/>
              </a:solidFill>
              <a:ea typeface="Neo Sans Intel" charset="0"/>
              <a:cs typeface="Neo Sans Intel" charset="0"/>
            </a:endParaRPr>
          </a:p>
        </p:txBody>
      </p:sp>
      <p:sp>
        <p:nvSpPr>
          <p:cNvPr id="16" name="TextBox 15"/>
          <p:cNvSpPr txBox="1"/>
          <p:nvPr/>
        </p:nvSpPr>
        <p:spPr>
          <a:xfrm>
            <a:off x="7084404" y="3096015"/>
            <a:ext cx="875763" cy="307777"/>
          </a:xfrm>
          <a:prstGeom prst="rect">
            <a:avLst/>
          </a:prstGeom>
          <a:noFill/>
        </p:spPr>
        <p:txBody>
          <a:bodyPr vert="horz" wrap="square" lIns="0" tIns="0" rIns="0" bIns="0" rtlCol="0">
            <a:spAutoFit/>
          </a:bodyPr>
          <a:lstStyle/>
          <a:p>
            <a:r>
              <a:rPr lang="en-US" sz="2000" smtClean="0">
                <a:solidFill>
                  <a:srgbClr val="003C71"/>
                </a:solidFill>
              </a:rPr>
              <a:t>2016</a:t>
            </a:r>
            <a:endParaRPr lang="en-US" sz="1100" smtClean="0">
              <a:solidFill>
                <a:srgbClr val="003C71"/>
              </a:solidFill>
            </a:endParaRPr>
          </a:p>
        </p:txBody>
      </p:sp>
      <p:sp>
        <p:nvSpPr>
          <p:cNvPr id="17" name="TextBox 16"/>
          <p:cNvSpPr txBox="1"/>
          <p:nvPr/>
        </p:nvSpPr>
        <p:spPr>
          <a:xfrm>
            <a:off x="5102877" y="3127396"/>
            <a:ext cx="875763" cy="307777"/>
          </a:xfrm>
          <a:prstGeom prst="rect">
            <a:avLst/>
          </a:prstGeom>
          <a:noFill/>
        </p:spPr>
        <p:txBody>
          <a:bodyPr vert="horz" wrap="square" lIns="0" tIns="0" rIns="0" bIns="0" rtlCol="0">
            <a:spAutoFit/>
          </a:bodyPr>
          <a:lstStyle/>
          <a:p>
            <a:r>
              <a:rPr lang="en-US" sz="2000" smtClean="0">
                <a:solidFill>
                  <a:srgbClr val="003C71"/>
                </a:solidFill>
              </a:rPr>
              <a:t>2015</a:t>
            </a:r>
            <a:endParaRPr lang="en-US" sz="1100" smtClean="0">
              <a:solidFill>
                <a:srgbClr val="003C71"/>
              </a:solidFill>
            </a:endParaRPr>
          </a:p>
        </p:txBody>
      </p:sp>
      <p:sp>
        <p:nvSpPr>
          <p:cNvPr id="18" name="TextBox 17"/>
          <p:cNvSpPr txBox="1"/>
          <p:nvPr/>
        </p:nvSpPr>
        <p:spPr>
          <a:xfrm>
            <a:off x="3121350" y="3096016"/>
            <a:ext cx="875763" cy="307777"/>
          </a:xfrm>
          <a:prstGeom prst="rect">
            <a:avLst/>
          </a:prstGeom>
          <a:noFill/>
        </p:spPr>
        <p:txBody>
          <a:bodyPr vert="horz" wrap="square" lIns="0" tIns="0" rIns="0" bIns="0" rtlCol="0">
            <a:spAutoFit/>
          </a:bodyPr>
          <a:lstStyle/>
          <a:p>
            <a:r>
              <a:rPr lang="en-US" sz="2000" smtClean="0">
                <a:solidFill>
                  <a:srgbClr val="003C71"/>
                </a:solidFill>
              </a:rPr>
              <a:t>2014</a:t>
            </a:r>
            <a:endParaRPr lang="en-US" sz="1100" smtClean="0">
              <a:solidFill>
                <a:srgbClr val="003C71"/>
              </a:solidFill>
            </a:endParaRPr>
          </a:p>
        </p:txBody>
      </p:sp>
      <p:sp>
        <p:nvSpPr>
          <p:cNvPr id="19" name="TextBox 18"/>
          <p:cNvSpPr txBox="1"/>
          <p:nvPr/>
        </p:nvSpPr>
        <p:spPr>
          <a:xfrm>
            <a:off x="1139823" y="3058385"/>
            <a:ext cx="875763" cy="307777"/>
          </a:xfrm>
          <a:prstGeom prst="rect">
            <a:avLst/>
          </a:prstGeom>
          <a:noFill/>
        </p:spPr>
        <p:txBody>
          <a:bodyPr vert="horz" wrap="square" lIns="0" tIns="0" rIns="0" bIns="0" rtlCol="0">
            <a:spAutoFit/>
          </a:bodyPr>
          <a:lstStyle/>
          <a:p>
            <a:r>
              <a:rPr lang="en-US" sz="2000" smtClean="0">
                <a:solidFill>
                  <a:srgbClr val="003C71"/>
                </a:solidFill>
              </a:rPr>
              <a:t>2013</a:t>
            </a:r>
            <a:endParaRPr lang="en-US" sz="1100" smtClean="0">
              <a:solidFill>
                <a:srgbClr val="003C71"/>
              </a:solidFill>
            </a:endParaRPr>
          </a:p>
        </p:txBody>
      </p:sp>
      <p:cxnSp>
        <p:nvCxnSpPr>
          <p:cNvPr id="22" name="Straight Arrow Connector 21"/>
          <p:cNvCxnSpPr/>
          <p:nvPr/>
        </p:nvCxnSpPr>
        <p:spPr>
          <a:xfrm>
            <a:off x="557211" y="2863263"/>
            <a:ext cx="7442199" cy="388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058462" y="2238648"/>
            <a:ext cx="1733392" cy="492443"/>
          </a:xfrm>
          <a:prstGeom prst="rect">
            <a:avLst/>
          </a:prstGeom>
          <a:noFill/>
        </p:spPr>
        <p:txBody>
          <a:bodyPr vert="horz" wrap="square" lIns="0" tIns="0" rIns="0" bIns="0" rtlCol="0">
            <a:spAutoFit/>
          </a:bodyPr>
          <a:lstStyle/>
          <a:p>
            <a:pPr algn="ctr"/>
            <a:r>
              <a:rPr lang="en-US" sz="1600" b="1" smtClean="0">
                <a:solidFill>
                  <a:srgbClr val="00B050"/>
                </a:solidFill>
              </a:rPr>
              <a:t>Residual Learning Architectures</a:t>
            </a:r>
          </a:p>
        </p:txBody>
      </p:sp>
      <p:sp>
        <p:nvSpPr>
          <p:cNvPr id="25" name="TextBox 24"/>
          <p:cNvSpPr txBox="1"/>
          <p:nvPr/>
        </p:nvSpPr>
        <p:spPr>
          <a:xfrm>
            <a:off x="3121350" y="2244784"/>
            <a:ext cx="1733392" cy="492443"/>
          </a:xfrm>
          <a:prstGeom prst="rect">
            <a:avLst/>
          </a:prstGeom>
          <a:noFill/>
        </p:spPr>
        <p:txBody>
          <a:bodyPr vert="horz" wrap="square" lIns="0" tIns="0" rIns="0" bIns="0" rtlCol="0">
            <a:spAutoFit/>
          </a:bodyPr>
          <a:lstStyle/>
          <a:p>
            <a:pPr algn="ctr"/>
            <a:r>
              <a:rPr lang="en-US" sz="1600" b="1" dirty="0" smtClean="0">
                <a:solidFill>
                  <a:srgbClr val="00B050"/>
                </a:solidFill>
              </a:rPr>
              <a:t>Inception Architectures</a:t>
            </a:r>
          </a:p>
        </p:txBody>
      </p:sp>
      <p:sp>
        <p:nvSpPr>
          <p:cNvPr id="26" name="TextBox 25"/>
          <p:cNvSpPr txBox="1"/>
          <p:nvPr/>
        </p:nvSpPr>
        <p:spPr>
          <a:xfrm>
            <a:off x="4196559" y="1702212"/>
            <a:ext cx="2026573" cy="492443"/>
          </a:xfrm>
          <a:prstGeom prst="rect">
            <a:avLst/>
          </a:prstGeom>
          <a:noFill/>
        </p:spPr>
        <p:txBody>
          <a:bodyPr vert="horz" wrap="square" lIns="0" tIns="0" rIns="0" bIns="0" rtlCol="0">
            <a:spAutoFit/>
          </a:bodyPr>
          <a:lstStyle/>
          <a:p>
            <a:pPr algn="ctr"/>
            <a:r>
              <a:rPr lang="en-US" sz="1600" b="1">
                <a:solidFill>
                  <a:srgbClr val="FD9208"/>
                </a:solidFill>
              </a:rPr>
              <a:t>Parametric Rectified Linear Unit</a:t>
            </a:r>
            <a:endParaRPr lang="en-US" sz="1600" b="1" smtClean="0">
              <a:solidFill>
                <a:srgbClr val="FD9208"/>
              </a:solidFill>
            </a:endParaRPr>
          </a:p>
        </p:txBody>
      </p:sp>
      <p:sp>
        <p:nvSpPr>
          <p:cNvPr id="27" name="TextBox 26"/>
          <p:cNvSpPr txBox="1"/>
          <p:nvPr/>
        </p:nvSpPr>
        <p:spPr>
          <a:xfrm>
            <a:off x="6340685" y="1721226"/>
            <a:ext cx="1451169" cy="492443"/>
          </a:xfrm>
          <a:prstGeom prst="rect">
            <a:avLst/>
          </a:prstGeom>
          <a:noFill/>
        </p:spPr>
        <p:txBody>
          <a:bodyPr vert="horz" wrap="square" lIns="0" tIns="0" rIns="0" bIns="0" rtlCol="0">
            <a:spAutoFit/>
          </a:bodyPr>
          <a:lstStyle/>
          <a:p>
            <a:pPr algn="ctr"/>
            <a:r>
              <a:rPr lang="en-US" sz="1600" b="1">
                <a:solidFill>
                  <a:srgbClr val="FD9208"/>
                </a:solidFill>
              </a:rPr>
              <a:t>Batch Normalization</a:t>
            </a:r>
          </a:p>
        </p:txBody>
      </p:sp>
      <p:sp>
        <p:nvSpPr>
          <p:cNvPr id="29" name="TextBox 28"/>
          <p:cNvSpPr txBox="1"/>
          <p:nvPr/>
        </p:nvSpPr>
        <p:spPr>
          <a:xfrm>
            <a:off x="263134" y="2361758"/>
            <a:ext cx="1733392" cy="246221"/>
          </a:xfrm>
          <a:prstGeom prst="rect">
            <a:avLst/>
          </a:prstGeom>
          <a:noFill/>
        </p:spPr>
        <p:txBody>
          <a:bodyPr vert="horz" wrap="square" lIns="0" tIns="0" rIns="0" bIns="0" rtlCol="0">
            <a:spAutoFit/>
          </a:bodyPr>
          <a:lstStyle/>
          <a:p>
            <a:pPr algn="ctr"/>
            <a:r>
              <a:rPr lang="en-US" sz="1600" b="1" dirty="0" err="1" smtClean="0">
                <a:solidFill>
                  <a:srgbClr val="00B050"/>
                </a:solidFill>
              </a:rPr>
              <a:t>AlexNet</a:t>
            </a:r>
            <a:endParaRPr lang="en-US" sz="1600" b="1" dirty="0" smtClean="0">
              <a:solidFill>
                <a:srgbClr val="00B050"/>
              </a:solidFill>
            </a:endParaRPr>
          </a:p>
        </p:txBody>
      </p:sp>
      <p:sp>
        <p:nvSpPr>
          <p:cNvPr id="30" name="TextBox 29"/>
          <p:cNvSpPr txBox="1"/>
          <p:nvPr/>
        </p:nvSpPr>
        <p:spPr>
          <a:xfrm>
            <a:off x="1664756" y="1825322"/>
            <a:ext cx="1733392" cy="246221"/>
          </a:xfrm>
          <a:prstGeom prst="rect">
            <a:avLst/>
          </a:prstGeom>
          <a:noFill/>
        </p:spPr>
        <p:txBody>
          <a:bodyPr vert="horz" wrap="square" lIns="0" tIns="0" rIns="0" bIns="0" rtlCol="0">
            <a:spAutoFit/>
          </a:bodyPr>
          <a:lstStyle/>
          <a:p>
            <a:pPr algn="ctr"/>
            <a:r>
              <a:rPr lang="en-US" sz="1600" b="1" err="1" smtClean="0">
                <a:solidFill>
                  <a:srgbClr val="FD9208"/>
                </a:solidFill>
              </a:rPr>
              <a:t>Maxout</a:t>
            </a:r>
            <a:endParaRPr lang="en-US" sz="1600" b="1" dirty="0" smtClean="0">
              <a:solidFill>
                <a:srgbClr val="FD9208"/>
              </a:solidFill>
            </a:endParaRPr>
          </a:p>
        </p:txBody>
      </p:sp>
      <p:sp>
        <p:nvSpPr>
          <p:cNvPr id="31" name="TextBox 30"/>
          <p:cNvSpPr txBox="1"/>
          <p:nvPr/>
        </p:nvSpPr>
        <p:spPr>
          <a:xfrm>
            <a:off x="712458" y="1847319"/>
            <a:ext cx="834745" cy="246221"/>
          </a:xfrm>
          <a:prstGeom prst="rect">
            <a:avLst/>
          </a:prstGeom>
          <a:noFill/>
        </p:spPr>
        <p:txBody>
          <a:bodyPr vert="horz" wrap="square" lIns="0" tIns="0" rIns="0" bIns="0" rtlCol="0">
            <a:spAutoFit/>
          </a:bodyPr>
          <a:lstStyle/>
          <a:p>
            <a:pPr algn="ctr"/>
            <a:r>
              <a:rPr lang="en-US" sz="1600" b="1" smtClean="0">
                <a:solidFill>
                  <a:srgbClr val="FD9208"/>
                </a:solidFill>
              </a:rPr>
              <a:t>Dropout</a:t>
            </a:r>
          </a:p>
        </p:txBody>
      </p:sp>
      <p:sp>
        <p:nvSpPr>
          <p:cNvPr id="32" name="TextBox 31"/>
          <p:cNvSpPr txBox="1"/>
          <p:nvPr/>
        </p:nvSpPr>
        <p:spPr>
          <a:xfrm>
            <a:off x="2091374" y="3386444"/>
            <a:ext cx="4956485" cy="246221"/>
          </a:xfrm>
          <a:prstGeom prst="rect">
            <a:avLst/>
          </a:prstGeom>
          <a:noFill/>
        </p:spPr>
        <p:txBody>
          <a:bodyPr vert="horz" wrap="none" lIns="0" tIns="0" rIns="0" bIns="0" rtlCol="0">
            <a:spAutoFit/>
          </a:bodyPr>
          <a:lstStyle/>
          <a:p>
            <a:r>
              <a:rPr lang="en-US" sz="1600" dirty="0" smtClean="0">
                <a:solidFill>
                  <a:srgbClr val="003C71"/>
                </a:solidFill>
              </a:rPr>
              <a:t>A very incomplete list of deep learning advancements</a:t>
            </a:r>
          </a:p>
        </p:txBody>
      </p:sp>
      <p:sp>
        <p:nvSpPr>
          <p:cNvPr id="20" name="Content Placeholder 3"/>
          <p:cNvSpPr txBox="1">
            <a:spLocks/>
          </p:cNvSpPr>
          <p:nvPr/>
        </p:nvSpPr>
        <p:spPr>
          <a:xfrm>
            <a:off x="455611" y="1182983"/>
            <a:ext cx="8228012" cy="64209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rgbClr val="0071C5"/>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2"/>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600" kern="1200">
                <a:solidFill>
                  <a:schemeClr val="tx2"/>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400" kern="1200">
                <a:solidFill>
                  <a:schemeClr val="tx2"/>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2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buFont typeface="Arial"/>
              <a:buNone/>
            </a:pPr>
            <a:r>
              <a:rPr lang="en-US" b="1" dirty="0" smtClean="0">
                <a:solidFill>
                  <a:schemeClr val="tx2"/>
                </a:solidFill>
                <a:ea typeface="Neo Sans Intel" charset="0"/>
                <a:cs typeface="Neo Sans Intel" charset="0"/>
              </a:rPr>
              <a:t>What’s the best programming environment for deep learning research?</a:t>
            </a:r>
            <a:endParaRPr lang="en-US" dirty="0" smtClean="0">
              <a:solidFill>
                <a:schemeClr val="tx2"/>
              </a:solidFill>
              <a:ea typeface="Neo Sans Intel" charset="0"/>
              <a:cs typeface="Neo Sans Intel" charset="0"/>
            </a:endParaRPr>
          </a:p>
        </p:txBody>
      </p:sp>
      <p:sp>
        <p:nvSpPr>
          <p:cNvPr id="2" name="TextBox 1"/>
          <p:cNvSpPr txBox="1"/>
          <p:nvPr/>
        </p:nvSpPr>
        <p:spPr>
          <a:xfrm>
            <a:off x="5978640" y="391438"/>
            <a:ext cx="2832955" cy="646331"/>
          </a:xfrm>
          <a:prstGeom prst="rect">
            <a:avLst/>
          </a:prstGeom>
          <a:noFill/>
        </p:spPr>
        <p:txBody>
          <a:bodyPr wrap="none" rtlCol="0">
            <a:spAutoFit/>
          </a:bodyPr>
          <a:lstStyle/>
          <a:p>
            <a:r>
              <a:rPr lang="en-US" b="1" dirty="0" smtClean="0">
                <a:solidFill>
                  <a:srgbClr val="FD9208"/>
                </a:solidFill>
                <a:ea typeface="Neo Sans Intel" charset="0"/>
                <a:cs typeface="Neo Sans Intel" charset="0"/>
              </a:rPr>
              <a:t>New Layers</a:t>
            </a:r>
            <a:br>
              <a:rPr lang="en-US" b="1" dirty="0" smtClean="0">
                <a:solidFill>
                  <a:srgbClr val="FD9208"/>
                </a:solidFill>
                <a:ea typeface="Neo Sans Intel" charset="0"/>
                <a:cs typeface="Neo Sans Intel" charset="0"/>
              </a:rPr>
            </a:br>
            <a:r>
              <a:rPr lang="en-US" b="1" dirty="0">
                <a:solidFill>
                  <a:srgbClr val="00B050"/>
                </a:solidFill>
                <a:ea typeface="Neo Sans Intel" charset="0"/>
                <a:cs typeface="Neo Sans Intel" charset="0"/>
              </a:rPr>
              <a:t>N</a:t>
            </a:r>
            <a:r>
              <a:rPr lang="en-US" b="1" dirty="0" smtClean="0">
                <a:solidFill>
                  <a:srgbClr val="00B050"/>
                </a:solidFill>
                <a:ea typeface="Neo Sans Intel" charset="0"/>
                <a:cs typeface="Neo Sans Intel" charset="0"/>
              </a:rPr>
              <a:t>ew </a:t>
            </a:r>
            <a:r>
              <a:rPr lang="en-US" b="1" dirty="0">
                <a:solidFill>
                  <a:srgbClr val="00B050"/>
                </a:solidFill>
                <a:ea typeface="Neo Sans Intel" charset="0"/>
                <a:cs typeface="Neo Sans Intel" charset="0"/>
              </a:rPr>
              <a:t>N</a:t>
            </a:r>
            <a:r>
              <a:rPr lang="en-US" b="1" dirty="0" smtClean="0">
                <a:solidFill>
                  <a:srgbClr val="00B050"/>
                </a:solidFill>
                <a:ea typeface="Neo Sans Intel" charset="0"/>
                <a:cs typeface="Neo Sans Intel" charset="0"/>
              </a:rPr>
              <a:t>etwork Architectures</a:t>
            </a:r>
            <a:endParaRPr lang="en-US" dirty="0"/>
          </a:p>
        </p:txBody>
      </p:sp>
    </p:spTree>
    <p:extLst>
      <p:ext uri="{BB962C8B-B14F-4D97-AF65-F5344CB8AC3E}">
        <p14:creationId xmlns:p14="http://schemas.microsoft.com/office/powerpoint/2010/main" val="101322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dissolv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dissolve">
                                      <p:cBhvr>
                                        <p:cTn id="24" dur="500"/>
                                        <p:tgtEl>
                                          <p:spTgt spid="1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dissolve">
                                      <p:cBhvr>
                                        <p:cTn id="27" dur="500"/>
                                        <p:tgtEl>
                                          <p:spTgt spid="3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dissolve">
                                      <p:cBhvr>
                                        <p:cTn id="30" dur="500"/>
                                        <p:tgtEl>
                                          <p:spTgt spid="33"/>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dissolve">
                                      <p:cBhvr>
                                        <p:cTn id="34" dur="500"/>
                                        <p:tgtEl>
                                          <p:spTgt spid="30"/>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dissolve">
                                      <p:cBhvr>
                                        <p:cTn id="37" dur="500"/>
                                        <p:tgtEl>
                                          <p:spTgt spid="31"/>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dissolve">
                                      <p:cBhvr>
                                        <p:cTn id="43" dur="500"/>
                                        <p:tgtEl>
                                          <p:spTgt spid="27"/>
                                        </p:tgtEl>
                                      </p:cBhvr>
                                    </p:animEffect>
                                  </p:childTnLst>
                                </p:cTn>
                              </p:par>
                            </p:childTnLst>
                          </p:cTn>
                        </p:par>
                        <p:par>
                          <p:cTn id="44" fill="hold">
                            <p:stCondLst>
                              <p:cond delay="1000"/>
                            </p:stCondLst>
                            <p:childTnLst>
                              <p:par>
                                <p:cTn id="45" presetID="9" presetClass="entr" presetSubtype="0"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dissolve">
                                      <p:cBhvr>
                                        <p:cTn id="47" dur="500"/>
                                        <p:tgtEl>
                                          <p:spTgt spid="29"/>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dissolve">
                                      <p:cBhvr>
                                        <p:cTn id="50" dur="500"/>
                                        <p:tgtEl>
                                          <p:spTgt spid="25"/>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dissolve">
                                      <p:cBhvr>
                                        <p:cTn id="53" dur="500"/>
                                        <p:tgtEl>
                                          <p:spTgt spid="24"/>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dissolv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4">
                                            <p:txEl>
                                              <p:pRg st="0" end="0"/>
                                            </p:txEl>
                                          </p:spTgt>
                                        </p:tgtEl>
                                        <p:attrNameLst>
                                          <p:attrName>style.visibility</p:attrName>
                                        </p:attrNameLst>
                                      </p:cBhvr>
                                      <p:to>
                                        <p:strVal val="visible"/>
                                      </p:to>
                                    </p:set>
                                    <p:animEffect transition="in" filter="dissolve">
                                      <p:cBhvr>
                                        <p:cTn id="61" dur="500"/>
                                        <p:tgtEl>
                                          <p:spTgt spid="4">
                                            <p:txEl>
                                              <p:pRg st="0" end="0"/>
                                            </p:txEl>
                                          </p:spTgt>
                                        </p:tgtEl>
                                      </p:cBhvr>
                                    </p:animEffect>
                                  </p:childTnLst>
                                </p:cTn>
                              </p:par>
                              <p:par>
                                <p:cTn id="62" presetID="9" presetClass="entr" presetSubtype="0" fill="hold" nodeType="withEffect">
                                  <p:stCondLst>
                                    <p:cond delay="0"/>
                                  </p:stCondLst>
                                  <p:childTnLst>
                                    <p:set>
                                      <p:cBhvr>
                                        <p:cTn id="63" dur="1" fill="hold">
                                          <p:stCondLst>
                                            <p:cond delay="0"/>
                                          </p:stCondLst>
                                        </p:cTn>
                                        <p:tgtEl>
                                          <p:spTgt spid="4">
                                            <p:txEl>
                                              <p:pRg st="1" end="1"/>
                                            </p:txEl>
                                          </p:spTgt>
                                        </p:tgtEl>
                                        <p:attrNameLst>
                                          <p:attrName>style.visibility</p:attrName>
                                        </p:attrNameLst>
                                      </p:cBhvr>
                                      <p:to>
                                        <p:strVal val="visible"/>
                                      </p:to>
                                    </p:set>
                                    <p:animEffect transition="in" filter="dissolve">
                                      <p:cBhvr>
                                        <p:cTn id="64" dur="500"/>
                                        <p:tgtEl>
                                          <p:spTgt spid="4">
                                            <p:txEl>
                                              <p:pRg st="1" end="1"/>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animEffect transition="in" filter="dissolve">
                                      <p:cBhvr>
                                        <p:cTn id="6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6" grpId="0"/>
      <p:bldP spid="17" grpId="0"/>
      <p:bldP spid="18" grpId="0"/>
      <p:bldP spid="19" grpId="0"/>
      <p:bldP spid="24" grpId="0"/>
      <p:bldP spid="25" grpId="0"/>
      <p:bldP spid="26" grpId="0"/>
      <p:bldP spid="27" grpId="0"/>
      <p:bldP spid="29" grpId="0"/>
      <p:bldP spid="30" grpId="0"/>
      <p:bldP spid="31" grpId="0"/>
      <p:bldP spid="32"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p:txBody>
          <a:bodyPr/>
          <a:lstStyle/>
          <a:p>
            <a:fld id="{EE2556C5-CE8C-6547-B838-EA80C61A4AF7}" type="slidenum">
              <a:rPr lang="en-US" smtClean="0"/>
              <a:pPr/>
              <a:t>6</a:t>
            </a:fld>
            <a:endParaRPr lang="en-US"/>
          </a:p>
        </p:txBody>
      </p:sp>
      <p:sp>
        <p:nvSpPr>
          <p:cNvPr id="3" name="Title 2"/>
          <p:cNvSpPr>
            <a:spLocks noGrp="1"/>
          </p:cNvSpPr>
          <p:nvPr>
            <p:ph type="title"/>
          </p:nvPr>
        </p:nvSpPr>
        <p:spPr/>
        <p:txBody>
          <a:bodyPr/>
          <a:lstStyle/>
          <a:p>
            <a:r>
              <a:rPr lang="is-IS" dirty="0">
                <a:solidFill>
                  <a:schemeClr val="accent5"/>
                </a:solidFill>
                <a:ea typeface="Neo Sans Intel" charset="0"/>
                <a:cs typeface="Neo Sans Intel" charset="0"/>
              </a:rPr>
              <a:t>Deep Learning Software Landscape</a:t>
            </a:r>
            <a:endParaRPr lang="en-US" dirty="0">
              <a:solidFill>
                <a:schemeClr val="accent5"/>
              </a:solidFill>
            </a:endParaRPr>
          </a:p>
        </p:txBody>
      </p:sp>
      <p:sp>
        <p:nvSpPr>
          <p:cNvPr id="4" name="Content Placeholder 3"/>
          <p:cNvSpPr>
            <a:spLocks noGrp="1"/>
          </p:cNvSpPr>
          <p:nvPr>
            <p:ph sz="quarter" idx="13"/>
          </p:nvPr>
        </p:nvSpPr>
        <p:spPr>
          <a:xfrm>
            <a:off x="455611" y="1177527"/>
            <a:ext cx="4530727" cy="3494247"/>
          </a:xfrm>
        </p:spPr>
        <p:txBody>
          <a:bodyPr>
            <a:normAutofit/>
          </a:bodyPr>
          <a:lstStyle/>
          <a:p>
            <a:pPr marL="0" indent="-342900">
              <a:buNone/>
            </a:pPr>
            <a:r>
              <a:rPr lang="en-US" sz="2300" dirty="0" smtClean="0">
                <a:ea typeface="Neo Sans Intel" charset="0"/>
                <a:cs typeface="Neo Sans Intel" charset="0"/>
              </a:rPr>
              <a:t>Layer Specific Libraries</a:t>
            </a:r>
            <a:endParaRPr lang="en-US" sz="2300" dirty="0">
              <a:ea typeface="Neo Sans Intel" charset="0"/>
              <a:cs typeface="Neo Sans Intel" charset="0"/>
            </a:endParaRPr>
          </a:p>
          <a:p>
            <a:pPr lvl="1"/>
            <a:r>
              <a:rPr lang="en-US" sz="2000" dirty="0" smtClean="0">
                <a:ea typeface="Neo Sans Intel" charset="0"/>
                <a:cs typeface="Neo Sans Intel" charset="0"/>
              </a:rPr>
              <a:t>Provide a function for each layer</a:t>
            </a:r>
            <a:endParaRPr lang="en-US" sz="2000" dirty="0">
              <a:ea typeface="Neo Sans Intel" charset="0"/>
              <a:cs typeface="Neo Sans Intel" charset="0"/>
            </a:endParaRPr>
          </a:p>
          <a:p>
            <a:pPr lvl="1"/>
            <a:r>
              <a:rPr lang="en-US" sz="2000" b="1" dirty="0" smtClean="0">
                <a:ea typeface="Neo Sans Intel" charset="0"/>
                <a:cs typeface="Neo Sans Intel" charset="0"/>
              </a:rPr>
              <a:t>Examples</a:t>
            </a:r>
            <a:r>
              <a:rPr lang="en-US" sz="2000" dirty="0" smtClean="0">
                <a:ea typeface="Neo Sans Intel" charset="0"/>
                <a:cs typeface="Neo Sans Intel" charset="0"/>
              </a:rPr>
              <a:t>: </a:t>
            </a:r>
            <a:r>
              <a:rPr lang="en-US" sz="2000" dirty="0" err="1" smtClean="0">
                <a:ea typeface="Neo Sans Intel" charset="0"/>
                <a:cs typeface="Neo Sans Intel" charset="0"/>
              </a:rPr>
              <a:t>cuDNN</a:t>
            </a:r>
            <a:r>
              <a:rPr lang="en-US" sz="2000" dirty="0">
                <a:ea typeface="Neo Sans Intel" charset="0"/>
                <a:cs typeface="Neo Sans Intel" charset="0"/>
              </a:rPr>
              <a:t>, </a:t>
            </a:r>
            <a:r>
              <a:rPr lang="en-US" sz="2000" dirty="0" err="1" smtClean="0">
                <a:ea typeface="Neo Sans Intel" charset="0"/>
                <a:cs typeface="Neo Sans Intel" charset="0"/>
              </a:rPr>
              <a:t>Caffe</a:t>
            </a:r>
            <a:r>
              <a:rPr lang="en-US" sz="2000" dirty="0" smtClean="0">
                <a:ea typeface="Neo Sans Intel" charset="0"/>
                <a:cs typeface="Neo Sans Intel" charset="0"/>
              </a:rPr>
              <a:t>, NNPACK, </a:t>
            </a:r>
            <a:r>
              <a:rPr lang="is-IS" sz="2000" dirty="0" smtClean="0">
                <a:ea typeface="Neo Sans Intel" charset="0"/>
                <a:cs typeface="Neo Sans Intel" charset="0"/>
              </a:rPr>
              <a:t>…</a:t>
            </a:r>
            <a:endParaRPr lang="en-US" sz="2400" dirty="0">
              <a:ea typeface="Neo Sans Intel" charset="0"/>
              <a:cs typeface="Neo Sans Intel" charset="0"/>
            </a:endParaRPr>
          </a:p>
          <a:p>
            <a:pPr lvl="1"/>
            <a:r>
              <a:rPr lang="en-US" sz="2000" dirty="0" smtClean="0">
                <a:ea typeface="Neo Sans Intel" charset="0"/>
                <a:cs typeface="Neo Sans Intel" charset="0"/>
              </a:rPr>
              <a:t>Good performance</a:t>
            </a:r>
          </a:p>
          <a:p>
            <a:pPr lvl="1"/>
            <a:r>
              <a:rPr lang="en-US" sz="2000" dirty="0" smtClean="0">
                <a:ea typeface="Neo Sans Intel" charset="0"/>
                <a:cs typeface="Neo Sans Intel" charset="0"/>
              </a:rPr>
              <a:t>Hard to program</a:t>
            </a:r>
          </a:p>
          <a:p>
            <a:pPr lvl="1"/>
            <a:r>
              <a:rPr lang="en-US" sz="2000" b="1" dirty="0" smtClean="0">
                <a:ea typeface="Neo Sans Intel" charset="0"/>
                <a:cs typeface="Neo Sans Intel" charset="0"/>
              </a:rPr>
              <a:t>Cannot fuse across layers</a:t>
            </a:r>
          </a:p>
          <a:p>
            <a:pPr marL="511175" lvl="1" indent="-285750"/>
            <a:endParaRPr lang="en-US" b="1" dirty="0"/>
          </a:p>
        </p:txBody>
      </p:sp>
      <p:pic>
        <p:nvPicPr>
          <p:cNvPr id="2" name="Picture 1"/>
          <p:cNvPicPr>
            <a:picLocks noChangeAspect="1"/>
          </p:cNvPicPr>
          <p:nvPr/>
        </p:nvPicPr>
        <p:blipFill>
          <a:blip r:embed="rId3"/>
          <a:stretch>
            <a:fillRect/>
          </a:stretch>
        </p:blipFill>
        <p:spPr>
          <a:xfrm>
            <a:off x="4788359" y="1177527"/>
            <a:ext cx="3726991" cy="3589736"/>
          </a:xfrm>
          <a:prstGeom prst="rect">
            <a:avLst/>
          </a:prstGeom>
        </p:spPr>
      </p:pic>
    </p:spTree>
    <p:extLst>
      <p:ext uri="{BB962C8B-B14F-4D97-AF65-F5344CB8AC3E}">
        <p14:creationId xmlns:p14="http://schemas.microsoft.com/office/powerpoint/2010/main" val="185106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p:txBody>
          <a:bodyPr/>
          <a:lstStyle/>
          <a:p>
            <a:fld id="{EE2556C5-CE8C-6547-B838-EA80C61A4AF7}" type="slidenum">
              <a:rPr lang="en-US" smtClean="0"/>
              <a:pPr/>
              <a:t>7</a:t>
            </a:fld>
            <a:endParaRPr lang="en-US"/>
          </a:p>
        </p:txBody>
      </p:sp>
      <p:sp>
        <p:nvSpPr>
          <p:cNvPr id="3" name="Title 2"/>
          <p:cNvSpPr>
            <a:spLocks noGrp="1"/>
          </p:cNvSpPr>
          <p:nvPr>
            <p:ph type="title"/>
          </p:nvPr>
        </p:nvSpPr>
        <p:spPr/>
        <p:txBody>
          <a:bodyPr/>
          <a:lstStyle/>
          <a:p>
            <a:r>
              <a:rPr lang="is-IS" dirty="0">
                <a:solidFill>
                  <a:schemeClr val="accent5"/>
                </a:solidFill>
                <a:ea typeface="Neo Sans Intel" charset="0"/>
                <a:cs typeface="Neo Sans Intel" charset="0"/>
              </a:rPr>
              <a:t>Deep Learning Software Landscape</a:t>
            </a:r>
            <a:endParaRPr lang="en-US" dirty="0">
              <a:solidFill>
                <a:schemeClr val="accent5"/>
              </a:solidFill>
            </a:endParaRPr>
          </a:p>
        </p:txBody>
      </p:sp>
      <p:sp>
        <p:nvSpPr>
          <p:cNvPr id="4" name="Content Placeholder 3"/>
          <p:cNvSpPr>
            <a:spLocks noGrp="1"/>
          </p:cNvSpPr>
          <p:nvPr>
            <p:ph sz="quarter" idx="13"/>
          </p:nvPr>
        </p:nvSpPr>
        <p:spPr>
          <a:xfrm>
            <a:off x="455611" y="1177527"/>
            <a:ext cx="4530727" cy="3494247"/>
          </a:xfrm>
        </p:spPr>
        <p:txBody>
          <a:bodyPr>
            <a:normAutofit/>
          </a:bodyPr>
          <a:lstStyle/>
          <a:p>
            <a:pPr marL="0" indent="-342900">
              <a:buNone/>
            </a:pPr>
            <a:r>
              <a:rPr lang="en-US" sz="2300" dirty="0" smtClean="0">
                <a:ea typeface="Neo Sans Intel" charset="0"/>
                <a:cs typeface="Neo Sans Intel" charset="0"/>
              </a:rPr>
              <a:t>Computational Graph Engines</a:t>
            </a:r>
          </a:p>
          <a:p>
            <a:pPr lvl="1"/>
            <a:r>
              <a:rPr lang="en-US" sz="2000" dirty="0" smtClean="0">
                <a:ea typeface="Neo Sans Intel" charset="0"/>
                <a:cs typeface="Neo Sans Intel" charset="0"/>
              </a:rPr>
              <a:t>DNNs can be expressed as graphs of general operations</a:t>
            </a:r>
          </a:p>
          <a:p>
            <a:pPr lvl="1"/>
            <a:r>
              <a:rPr lang="en-US" sz="2000" b="1" dirty="0" smtClean="0">
                <a:ea typeface="Neo Sans Intel" charset="0"/>
                <a:cs typeface="Neo Sans Intel" charset="0"/>
              </a:rPr>
              <a:t>Examples</a:t>
            </a:r>
            <a:r>
              <a:rPr lang="en-US" sz="2000" dirty="0" smtClean="0">
                <a:ea typeface="Neo Sans Intel" charset="0"/>
                <a:cs typeface="Neo Sans Intel" charset="0"/>
              </a:rPr>
              <a:t>: </a:t>
            </a:r>
            <a:r>
              <a:rPr lang="en-US" sz="2000" dirty="0" err="1" smtClean="0">
                <a:ea typeface="Neo Sans Intel" charset="0"/>
                <a:cs typeface="Neo Sans Intel" charset="0"/>
              </a:rPr>
              <a:t>Theano</a:t>
            </a:r>
            <a:r>
              <a:rPr lang="en-US" sz="2000" dirty="0">
                <a:ea typeface="Neo Sans Intel" charset="0"/>
                <a:cs typeface="Neo Sans Intel" charset="0"/>
              </a:rPr>
              <a:t>, CNTK, </a:t>
            </a:r>
            <a:r>
              <a:rPr lang="en-US" sz="2000" dirty="0" err="1" smtClean="0">
                <a:ea typeface="Neo Sans Intel" charset="0"/>
                <a:cs typeface="Neo Sans Intel" charset="0"/>
              </a:rPr>
              <a:t>TensorFlow</a:t>
            </a:r>
            <a:r>
              <a:rPr lang="en-US" sz="2000" dirty="0" smtClean="0">
                <a:ea typeface="Neo Sans Intel" charset="0"/>
                <a:cs typeface="Neo Sans Intel" charset="0"/>
              </a:rPr>
              <a:t>, </a:t>
            </a:r>
            <a:r>
              <a:rPr lang="is-IS" sz="2000" dirty="0" smtClean="0">
                <a:ea typeface="Neo Sans Intel" charset="0"/>
                <a:cs typeface="Neo Sans Intel" charset="0"/>
              </a:rPr>
              <a:t>…</a:t>
            </a:r>
            <a:endParaRPr lang="en-US" sz="2000" dirty="0">
              <a:ea typeface="Neo Sans Intel" charset="0"/>
              <a:cs typeface="Neo Sans Intel" charset="0"/>
            </a:endParaRPr>
          </a:p>
          <a:p>
            <a:pPr lvl="1"/>
            <a:r>
              <a:rPr lang="en-US" sz="2000" dirty="0" smtClean="0">
                <a:ea typeface="Neo Sans Intel" charset="0"/>
                <a:cs typeface="Neo Sans Intel" charset="0"/>
              </a:rPr>
              <a:t>Easier to program</a:t>
            </a:r>
          </a:p>
          <a:p>
            <a:pPr lvl="1"/>
            <a:r>
              <a:rPr lang="en-US" sz="2000" dirty="0">
                <a:ea typeface="Neo Sans Intel" charset="0"/>
                <a:cs typeface="Neo Sans Intel" charset="0"/>
              </a:rPr>
              <a:t>S</a:t>
            </a:r>
            <a:r>
              <a:rPr lang="en-US" sz="2000" dirty="0" smtClean="0">
                <a:ea typeface="Neo Sans Intel" charset="0"/>
                <a:cs typeface="Neo Sans Intel" charset="0"/>
              </a:rPr>
              <a:t>acrifice performance</a:t>
            </a:r>
          </a:p>
          <a:p>
            <a:pPr lvl="1"/>
            <a:r>
              <a:rPr lang="en-US" sz="2000" b="1" dirty="0" smtClean="0">
                <a:ea typeface="Neo Sans Intel" charset="0"/>
                <a:cs typeface="Neo Sans Intel" charset="0"/>
              </a:rPr>
              <a:t>Many rely on bindings to </a:t>
            </a:r>
            <a:r>
              <a:rPr lang="en-US" sz="2000" b="1" dirty="0" err="1" smtClean="0">
                <a:ea typeface="Neo Sans Intel" charset="0"/>
                <a:cs typeface="Neo Sans Intel" charset="0"/>
              </a:rPr>
              <a:t>cuDNN</a:t>
            </a:r>
            <a:endParaRPr lang="en-US" sz="2000" b="1" dirty="0" smtClean="0">
              <a:ea typeface="Neo Sans Intel" charset="0"/>
              <a:cs typeface="Neo Sans Intel" charset="0"/>
            </a:endParaRPr>
          </a:p>
        </p:txBody>
      </p:sp>
      <p:pic>
        <p:nvPicPr>
          <p:cNvPr id="2" name="Picture 1"/>
          <p:cNvPicPr>
            <a:picLocks noChangeAspect="1"/>
          </p:cNvPicPr>
          <p:nvPr/>
        </p:nvPicPr>
        <p:blipFill>
          <a:blip r:embed="rId3"/>
          <a:stretch>
            <a:fillRect/>
          </a:stretch>
        </p:blipFill>
        <p:spPr>
          <a:xfrm>
            <a:off x="4788359" y="1177527"/>
            <a:ext cx="3726991" cy="3589736"/>
          </a:xfrm>
          <a:prstGeom prst="rect">
            <a:avLst/>
          </a:prstGeom>
        </p:spPr>
      </p:pic>
    </p:spTree>
    <p:extLst>
      <p:ext uri="{BB962C8B-B14F-4D97-AF65-F5344CB8AC3E}">
        <p14:creationId xmlns:p14="http://schemas.microsoft.com/office/powerpoint/2010/main" val="152299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p:txBody>
          <a:bodyPr/>
          <a:lstStyle/>
          <a:p>
            <a:fld id="{EE2556C5-CE8C-6547-B838-EA80C61A4AF7}" type="slidenum">
              <a:rPr lang="en-US" smtClean="0"/>
              <a:pPr/>
              <a:t>8</a:t>
            </a:fld>
            <a:endParaRPr lang="en-US"/>
          </a:p>
        </p:txBody>
      </p:sp>
      <p:sp>
        <p:nvSpPr>
          <p:cNvPr id="3" name="Title 2"/>
          <p:cNvSpPr>
            <a:spLocks noGrp="1"/>
          </p:cNvSpPr>
          <p:nvPr>
            <p:ph type="title"/>
          </p:nvPr>
        </p:nvSpPr>
        <p:spPr/>
        <p:txBody>
          <a:bodyPr/>
          <a:lstStyle/>
          <a:p>
            <a:r>
              <a:rPr lang="is-IS" dirty="0">
                <a:solidFill>
                  <a:schemeClr val="accent5"/>
                </a:solidFill>
                <a:ea typeface="Neo Sans Intel" charset="0"/>
                <a:cs typeface="Neo Sans Intel" charset="0"/>
              </a:rPr>
              <a:t>Deep Learning Software Landscape</a:t>
            </a:r>
            <a:endParaRPr lang="en-US" dirty="0">
              <a:solidFill>
                <a:schemeClr val="accent5"/>
              </a:solidFill>
            </a:endParaRPr>
          </a:p>
        </p:txBody>
      </p:sp>
      <p:pic>
        <p:nvPicPr>
          <p:cNvPr id="2" name="Picture 1"/>
          <p:cNvPicPr>
            <a:picLocks noChangeAspect="1"/>
          </p:cNvPicPr>
          <p:nvPr/>
        </p:nvPicPr>
        <p:blipFill>
          <a:blip r:embed="rId3"/>
          <a:stretch>
            <a:fillRect/>
          </a:stretch>
        </p:blipFill>
        <p:spPr>
          <a:xfrm>
            <a:off x="2696359" y="1177527"/>
            <a:ext cx="3748107" cy="3589736"/>
          </a:xfrm>
          <a:prstGeom prst="rect">
            <a:avLst/>
          </a:prstGeom>
        </p:spPr>
      </p:pic>
    </p:spTree>
    <p:extLst>
      <p:ext uri="{BB962C8B-B14F-4D97-AF65-F5344CB8AC3E}">
        <p14:creationId xmlns:p14="http://schemas.microsoft.com/office/powerpoint/2010/main" val="13642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840" y="80386"/>
            <a:ext cx="2202624" cy="1497204"/>
          </a:xfrm>
          <a:prstGeom prst="rect">
            <a:avLst/>
          </a:prstGeom>
          <a:effectLst>
            <a:outerShdw blurRad="50800" dist="76200" dir="2700000" algn="tl" rotWithShape="0">
              <a:prstClr val="black">
                <a:alpha val="40000"/>
              </a:prstClr>
            </a:outerShdw>
            <a:softEdge rad="12700"/>
          </a:effectLst>
        </p:spPr>
      </p:pic>
      <p:sp>
        <p:nvSpPr>
          <p:cNvPr id="6" name="Slide Number Placeholder 5"/>
          <p:cNvSpPr>
            <a:spLocks noGrp="1"/>
          </p:cNvSpPr>
          <p:nvPr>
            <p:ph type="sldNum" sz="quarter" idx="12"/>
          </p:nvPr>
        </p:nvSpPr>
        <p:spPr/>
        <p:txBody>
          <a:bodyPr/>
          <a:lstStyle/>
          <a:p>
            <a:fld id="{EE2556C5-CE8C-6547-B838-EA80C61A4AF7}" type="slidenum">
              <a:rPr lang="en-US" smtClean="0"/>
              <a:pPr/>
              <a:t>9</a:t>
            </a:fld>
            <a:endParaRPr lang="en-US"/>
          </a:p>
        </p:txBody>
      </p:sp>
      <p:sp>
        <p:nvSpPr>
          <p:cNvPr id="3" name="Title 2"/>
          <p:cNvSpPr>
            <a:spLocks noGrp="1"/>
          </p:cNvSpPr>
          <p:nvPr>
            <p:ph type="title"/>
          </p:nvPr>
        </p:nvSpPr>
        <p:spPr/>
        <p:txBody>
          <a:bodyPr/>
          <a:lstStyle/>
          <a:p>
            <a:r>
              <a:rPr lang="en-US" dirty="0" smtClean="0">
                <a:solidFill>
                  <a:schemeClr val="accent5"/>
                </a:solidFill>
                <a:ea typeface="Neo Sans Intel" charset="0"/>
                <a:cs typeface="Neo Sans Intel" charset="0"/>
              </a:rPr>
              <a:t>Introducing Latte</a:t>
            </a:r>
            <a:endParaRPr lang="en-US" dirty="0">
              <a:solidFill>
                <a:schemeClr val="accent5"/>
              </a:solidFill>
            </a:endParaRPr>
          </a:p>
        </p:txBody>
      </p:sp>
      <p:sp>
        <p:nvSpPr>
          <p:cNvPr id="4" name="Content Placeholder 3"/>
          <p:cNvSpPr>
            <a:spLocks noGrp="1"/>
          </p:cNvSpPr>
          <p:nvPr>
            <p:ph sz="quarter" idx="13"/>
          </p:nvPr>
        </p:nvSpPr>
        <p:spPr>
          <a:xfrm>
            <a:off x="455612" y="1300163"/>
            <a:ext cx="8059737" cy="3328987"/>
          </a:xfrm>
        </p:spPr>
        <p:txBody>
          <a:bodyPr>
            <a:noAutofit/>
          </a:bodyPr>
          <a:lstStyle/>
          <a:p>
            <a:pPr marL="0" indent="0">
              <a:buNone/>
            </a:pPr>
            <a:r>
              <a:rPr lang="en-US" sz="2400" b="1" dirty="0" smtClean="0">
                <a:ea typeface="Neo Sans Intel" charset="0"/>
                <a:cs typeface="Neo Sans Intel" charset="0"/>
              </a:rPr>
              <a:t>DSL</a:t>
            </a:r>
            <a:endParaRPr lang="en-US" sz="2400" dirty="0" smtClean="0">
              <a:ea typeface="Neo Sans Intel" charset="0"/>
              <a:cs typeface="Neo Sans Intel" charset="0"/>
            </a:endParaRPr>
          </a:p>
          <a:p>
            <a:pPr marL="511175" lvl="1" indent="-285750"/>
            <a:r>
              <a:rPr lang="en-US" sz="2000" dirty="0" smtClean="0">
                <a:ea typeface="Neo Sans Intel" charset="0"/>
                <a:cs typeface="Neo Sans Intel" charset="0"/>
              </a:rPr>
              <a:t>Language for describing DNNs </a:t>
            </a:r>
            <a:r>
              <a:rPr lang="en-US" sz="2000" dirty="0">
                <a:ea typeface="Neo Sans Intel" charset="0"/>
                <a:cs typeface="Neo Sans Intel" charset="0"/>
              </a:rPr>
              <a:t>as a system of </a:t>
            </a:r>
            <a:r>
              <a:rPr lang="en-US" sz="2000" dirty="0" smtClean="0">
                <a:ea typeface="Neo Sans Intel" charset="0"/>
                <a:cs typeface="Neo Sans Intel" charset="0"/>
              </a:rPr>
              <a:t>interconnected </a:t>
            </a:r>
            <a:r>
              <a:rPr lang="en-US" sz="2000" dirty="0">
                <a:ea typeface="Neo Sans Intel" charset="0"/>
                <a:cs typeface="Neo Sans Intel" charset="0"/>
              </a:rPr>
              <a:t>neurons</a:t>
            </a:r>
          </a:p>
          <a:p>
            <a:pPr marL="0" indent="0">
              <a:buNone/>
            </a:pPr>
            <a:r>
              <a:rPr lang="en-US" sz="2400" b="1" dirty="0" smtClean="0">
                <a:ea typeface="Neo Sans Intel" charset="0"/>
                <a:cs typeface="Neo Sans Intel" charset="0"/>
              </a:rPr>
              <a:t>Compiler</a:t>
            </a:r>
          </a:p>
          <a:p>
            <a:pPr marL="511175" lvl="1" indent="-285750"/>
            <a:r>
              <a:rPr lang="en-US" sz="2000" dirty="0" smtClean="0">
                <a:ea typeface="Neo Sans Intel" charset="0"/>
                <a:cs typeface="Neo Sans Intel" charset="0"/>
              </a:rPr>
              <a:t>Constructs an implicit data-flow graph from user description</a:t>
            </a:r>
          </a:p>
          <a:p>
            <a:pPr marL="511175" lvl="1" indent="-285750"/>
            <a:r>
              <a:rPr lang="en-US" sz="2000" dirty="0" smtClean="0">
                <a:ea typeface="Neo Sans Intel" charset="0"/>
                <a:cs typeface="Neo Sans Intel" charset="0"/>
              </a:rPr>
              <a:t>Synthesizes and optimizes an implementation of the data-flow graph</a:t>
            </a:r>
          </a:p>
          <a:p>
            <a:pPr marL="0" indent="0">
              <a:buNone/>
            </a:pPr>
            <a:r>
              <a:rPr lang="en-US" sz="2400" b="1" dirty="0" smtClean="0">
                <a:ea typeface="Neo Sans Intel" charset="0"/>
                <a:cs typeface="Neo Sans Intel" charset="0"/>
              </a:rPr>
              <a:t>Runtime</a:t>
            </a:r>
            <a:endParaRPr lang="en-US" sz="2400" dirty="0">
              <a:ea typeface="Neo Sans Intel" charset="0"/>
              <a:cs typeface="Neo Sans Intel" charset="0"/>
            </a:endParaRPr>
          </a:p>
          <a:p>
            <a:pPr marL="511175" lvl="1" indent="-285750"/>
            <a:r>
              <a:rPr lang="en-US" sz="2000" dirty="0">
                <a:ea typeface="Neo Sans Intel" charset="0"/>
                <a:cs typeface="Neo Sans Intel" charset="0"/>
              </a:rPr>
              <a:t>S</a:t>
            </a:r>
            <a:r>
              <a:rPr lang="en-US" sz="2000" dirty="0" smtClean="0">
                <a:ea typeface="Neo Sans Intel" charset="0"/>
                <a:cs typeface="Neo Sans Intel" charset="0"/>
              </a:rPr>
              <a:t>upports </a:t>
            </a:r>
            <a:r>
              <a:rPr lang="en-US" sz="2000" dirty="0">
                <a:ea typeface="Neo Sans Intel" charset="0"/>
                <a:cs typeface="Neo Sans Intel" charset="0"/>
              </a:rPr>
              <a:t>distributed memory </a:t>
            </a:r>
            <a:r>
              <a:rPr lang="en-US" sz="2000" dirty="0" smtClean="0">
                <a:ea typeface="Neo Sans Intel" charset="0"/>
                <a:cs typeface="Neo Sans Intel" charset="0"/>
              </a:rPr>
              <a:t>parallelism for data-parallel training</a:t>
            </a:r>
          </a:p>
          <a:p>
            <a:pPr marL="0" indent="0">
              <a:buNone/>
            </a:pPr>
            <a:r>
              <a:rPr lang="en-US" sz="2400" b="1" dirty="0" smtClean="0">
                <a:ea typeface="Neo Sans Intel" charset="0"/>
                <a:cs typeface="Neo Sans Intel" charset="0"/>
              </a:rPr>
              <a:t>Competitive Performance</a:t>
            </a:r>
            <a:endParaRPr lang="en-US" sz="2400" dirty="0">
              <a:ea typeface="Neo Sans Intel" charset="0"/>
              <a:cs typeface="Neo Sans Intel" charset="0"/>
            </a:endParaRPr>
          </a:p>
          <a:p>
            <a:pPr marL="511175" lvl="1" indent="-285750"/>
            <a:r>
              <a:rPr lang="en-US" sz="2000" dirty="0" smtClean="0">
                <a:ea typeface="Neo Sans Intel" charset="0"/>
                <a:cs typeface="Neo Sans Intel" charset="0"/>
              </a:rPr>
              <a:t>3-6x speedup over </a:t>
            </a:r>
            <a:r>
              <a:rPr lang="en-US" sz="2000" dirty="0" err="1" smtClean="0">
                <a:ea typeface="Neo Sans Intel" charset="0"/>
                <a:cs typeface="Neo Sans Intel" charset="0"/>
              </a:rPr>
              <a:t>Caffe</a:t>
            </a:r>
            <a:r>
              <a:rPr lang="en-US" sz="2000" dirty="0" smtClean="0">
                <a:ea typeface="Neo Sans Intel" charset="0"/>
                <a:cs typeface="Neo Sans Intel" charset="0"/>
              </a:rPr>
              <a:t> (C++/MKL) on a single node</a:t>
            </a:r>
            <a:endParaRPr lang="en-US" sz="2000" dirty="0">
              <a:ea typeface="Neo Sans Intel" charset="0"/>
              <a:cs typeface="Neo Sans Intel" charset="0"/>
            </a:endParaRPr>
          </a:p>
          <a:p>
            <a:pPr marL="511175" lvl="1" indent="-285750"/>
            <a:endParaRPr lang="en-US" sz="2000" dirty="0">
              <a:ea typeface="Neo Sans Intel" charset="0"/>
              <a:cs typeface="Neo Sans Intel" charset="0"/>
            </a:endParaRPr>
          </a:p>
        </p:txBody>
      </p:sp>
    </p:spTree>
    <p:extLst>
      <p:ext uri="{BB962C8B-B14F-4D97-AF65-F5344CB8AC3E}">
        <p14:creationId xmlns:p14="http://schemas.microsoft.com/office/powerpoint/2010/main" val="92949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dissolve">
                                      <p:cBhvr>
                                        <p:cTn id="15" dur="500"/>
                                        <p:tgtEl>
                                          <p:spTgt spid="4">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dissolve">
                                      <p:cBhvr>
                                        <p:cTn id="18" dur="500"/>
                                        <p:tgtEl>
                                          <p:spTgt spid="4">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dissolv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dissolve">
                                      <p:cBhvr>
                                        <p:cTn id="26" dur="500"/>
                                        <p:tgtEl>
                                          <p:spTgt spid="4">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dissolve">
                                      <p:cBhvr>
                                        <p:cTn id="29" dur="500"/>
                                        <p:tgtEl>
                                          <p:spTgt spid="4">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dissolve">
                                      <p:cBhvr>
                                        <p:cTn id="34" dur="500"/>
                                        <p:tgtEl>
                                          <p:spTgt spid="4">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dissolv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1581</Words>
  <Application>Microsoft Macintosh PowerPoint</Application>
  <PresentationFormat>On-screen Show (16:9)</PresentationFormat>
  <Paragraphs>420</Paragraphs>
  <Slides>32</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Calibri Light</vt:lpstr>
      <vt:lpstr>Cambria Math</vt:lpstr>
      <vt:lpstr>Consolas</vt:lpstr>
      <vt:lpstr>Intel Clear</vt:lpstr>
      <vt:lpstr>Neo Sans Intel</vt:lpstr>
      <vt:lpstr>Wingdings</vt:lpstr>
      <vt:lpstr>Office Theme</vt:lpstr>
      <vt:lpstr>Latte: A Language, Compiler, and Runtime for Elegant and Efficient Deep Neural Networks</vt:lpstr>
      <vt:lpstr>Deep Learning Research is Thriving</vt:lpstr>
      <vt:lpstr>Deep Learning 101</vt:lpstr>
      <vt:lpstr>Deep Learning 101</vt:lpstr>
      <vt:lpstr>Deep Learning Research</vt:lpstr>
      <vt:lpstr>Deep Learning Software Landscape</vt:lpstr>
      <vt:lpstr>Deep Learning Software Landscape</vt:lpstr>
      <vt:lpstr>Deep Learning Software Landscape</vt:lpstr>
      <vt:lpstr>Introducing Latte</vt:lpstr>
      <vt:lpstr>Latte System Diagram</vt:lpstr>
      <vt:lpstr>Latte DSL Frontend</vt:lpstr>
      <vt:lpstr>Latte DSL: Introduction</vt:lpstr>
      <vt:lpstr>Latte DSL: Neuron</vt:lpstr>
      <vt:lpstr>Latte DSL: Neuron Example</vt:lpstr>
      <vt:lpstr>Latte DSL: Neuron Forward Example</vt:lpstr>
      <vt:lpstr>Latte DSL: Ensemble</vt:lpstr>
      <vt:lpstr>Latte DSL: Connections</vt:lpstr>
      <vt:lpstr>Bringing it all together: Fully Connected Layer</vt:lpstr>
      <vt:lpstr>Latte Compiler</vt:lpstr>
      <vt:lpstr>Latte Compiler: Synthesis</vt:lpstr>
      <vt:lpstr>Latte Compiler: Optimizations</vt:lpstr>
      <vt:lpstr>Latte Compiler: Cross Layer Fusion Example</vt:lpstr>
      <vt:lpstr>Latte Compiler: Cross Layer Fusion Example</vt:lpstr>
      <vt:lpstr>Latte Runtime</vt:lpstr>
      <vt:lpstr>Latte Runtime</vt:lpstr>
      <vt:lpstr>Evaluating Latte</vt:lpstr>
      <vt:lpstr>Latte Single Node Evaluation</vt:lpstr>
      <vt:lpstr>Latte Single Node Evaluation</vt:lpstr>
      <vt:lpstr>Latte Single Node Evaluation</vt:lpstr>
      <vt:lpstr>Latte on Cori</vt:lpstr>
      <vt:lpstr>Conclusion</vt:lpstr>
      <vt:lpstr>Acknowledgements</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2015-05-06T16:36:39Z</dcterms:created>
  <dcterms:modified xsi:type="dcterms:W3CDTF">2016-06-20T17:25:30Z</dcterms:modified>
</cp:coreProperties>
</file>